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3"/>
  </p:notesMasterIdLst>
  <p:sldIdLst>
    <p:sldId id="256" r:id="rId4"/>
    <p:sldId id="257" r:id="rId5"/>
    <p:sldId id="282" r:id="rId6"/>
    <p:sldId id="285" r:id="rId7"/>
    <p:sldId id="283" r:id="rId8"/>
    <p:sldId id="261" r:id="rId9"/>
    <p:sldId id="288" r:id="rId10"/>
    <p:sldId id="280" r:id="rId11"/>
    <p:sldId id="292" r:id="rId12"/>
    <p:sldId id="293" r:id="rId13"/>
    <p:sldId id="270" r:id="rId14"/>
    <p:sldId id="294" r:id="rId15"/>
    <p:sldId id="266" r:id="rId16"/>
    <p:sldId id="268" r:id="rId17"/>
    <p:sldId id="267" r:id="rId18"/>
    <p:sldId id="281" r:id="rId19"/>
    <p:sldId id="262" r:id="rId20"/>
    <p:sldId id="264" r:id="rId21"/>
    <p:sldId id="272" r:id="rId22"/>
    <p:sldId id="287" r:id="rId23"/>
    <p:sldId id="286" r:id="rId24"/>
    <p:sldId id="265" r:id="rId25"/>
    <p:sldId id="273" r:id="rId26"/>
    <p:sldId id="275" r:id="rId27"/>
    <p:sldId id="274" r:id="rId28"/>
    <p:sldId id="276" r:id="rId29"/>
    <p:sldId id="295" r:id="rId30"/>
    <p:sldId id="296" r:id="rId31"/>
    <p:sldId id="277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2F9BA-20C6-4030-98DB-BCF7B04CCBB2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97751C07-DD8B-41FF-8826-D7E65044E86C}">
      <dgm:prSet phldrT="[Tekst]" custT="1"/>
      <dgm:spPr/>
      <dgm:t>
        <a:bodyPr/>
        <a:lstStyle/>
        <a:p>
          <a:r>
            <a:rPr lang="nl-NL" sz="1800" dirty="0"/>
            <a:t>nature</a:t>
          </a:r>
        </a:p>
      </dgm:t>
    </dgm:pt>
    <dgm:pt modelId="{D4E5BE47-9117-4C7F-8104-DB95B57559F7}" type="parTrans" cxnId="{8E54C54F-490C-4A15-937A-ECF1884C6851}">
      <dgm:prSet/>
      <dgm:spPr/>
      <dgm:t>
        <a:bodyPr/>
        <a:lstStyle/>
        <a:p>
          <a:endParaRPr lang="nl-NL"/>
        </a:p>
      </dgm:t>
    </dgm:pt>
    <dgm:pt modelId="{185A80A2-68E0-4229-B62D-4A434EB68632}" type="sibTrans" cxnId="{8E54C54F-490C-4A15-937A-ECF1884C6851}">
      <dgm:prSet/>
      <dgm:spPr/>
      <dgm:t>
        <a:bodyPr/>
        <a:lstStyle/>
        <a:p>
          <a:endParaRPr lang="nl-NL"/>
        </a:p>
      </dgm:t>
    </dgm:pt>
    <dgm:pt modelId="{1003A2AE-F6A1-4817-8BD7-A0E7BF20EE2A}">
      <dgm:prSet phldrT="[Teks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nl-NL" sz="1800" dirty="0"/>
            <a:t>culture</a:t>
          </a:r>
        </a:p>
      </dgm:t>
    </dgm:pt>
    <dgm:pt modelId="{05D62A9F-134C-48C9-BE06-F1E54B0B1D26}" type="parTrans" cxnId="{53828119-6514-48E9-82C7-C42BB498262D}">
      <dgm:prSet/>
      <dgm:spPr/>
      <dgm:t>
        <a:bodyPr/>
        <a:lstStyle/>
        <a:p>
          <a:endParaRPr lang="nl-NL"/>
        </a:p>
      </dgm:t>
    </dgm:pt>
    <dgm:pt modelId="{08EF0133-8764-40EA-8231-30E998354B3B}" type="sibTrans" cxnId="{53828119-6514-48E9-82C7-C42BB498262D}">
      <dgm:prSet/>
      <dgm:spPr/>
      <dgm:t>
        <a:bodyPr/>
        <a:lstStyle/>
        <a:p>
          <a:endParaRPr lang="nl-NL"/>
        </a:p>
      </dgm:t>
    </dgm:pt>
    <dgm:pt modelId="{4C37256F-221B-41A3-B5DD-A72B13FC5AA3}">
      <dgm:prSet phldrT="[Tekst]" custT="1"/>
      <dgm:spPr/>
      <dgm:t>
        <a:bodyPr/>
        <a:lstStyle/>
        <a:p>
          <a:r>
            <a:rPr lang="nl-NL" sz="1800" dirty="0"/>
            <a:t>society</a:t>
          </a:r>
        </a:p>
      </dgm:t>
    </dgm:pt>
    <dgm:pt modelId="{A084A505-47C2-484C-90C0-0029DF22FD42}" type="parTrans" cxnId="{4E8DFEBA-91D9-4582-919D-F507BD1B79DE}">
      <dgm:prSet/>
      <dgm:spPr/>
      <dgm:t>
        <a:bodyPr/>
        <a:lstStyle/>
        <a:p>
          <a:endParaRPr lang="nl-NL"/>
        </a:p>
      </dgm:t>
    </dgm:pt>
    <dgm:pt modelId="{DB129740-2AF2-4A1E-9675-B7DBD3361742}" type="sibTrans" cxnId="{4E8DFEBA-91D9-4582-919D-F507BD1B79DE}">
      <dgm:prSet/>
      <dgm:spPr/>
      <dgm:t>
        <a:bodyPr/>
        <a:lstStyle/>
        <a:p>
          <a:endParaRPr lang="nl-NL"/>
        </a:p>
      </dgm:t>
    </dgm:pt>
    <dgm:pt modelId="{5E510CD6-08F4-4F67-84F3-C6A84AB13E06}">
      <dgm:prSet phldrT="[Tekst]" custT="1"/>
      <dgm:spPr/>
      <dgm:t>
        <a:bodyPr/>
        <a:lstStyle/>
        <a:p>
          <a:r>
            <a:rPr lang="nl-NL" sz="1800" dirty="0" err="1"/>
            <a:t>group</a:t>
          </a:r>
          <a:endParaRPr lang="nl-NL" sz="800" dirty="0"/>
        </a:p>
      </dgm:t>
    </dgm:pt>
    <dgm:pt modelId="{D3608C3B-DB58-4F14-8927-2563E8893B28}" type="parTrans" cxnId="{5AE4ECF5-29AA-4097-AF6F-691B5E853298}">
      <dgm:prSet/>
      <dgm:spPr/>
      <dgm:t>
        <a:bodyPr/>
        <a:lstStyle/>
        <a:p>
          <a:endParaRPr lang="nl-NL"/>
        </a:p>
      </dgm:t>
    </dgm:pt>
    <dgm:pt modelId="{3DF6A786-EDC0-49D7-A8EC-BE04B86247BD}" type="sibTrans" cxnId="{5AE4ECF5-29AA-4097-AF6F-691B5E853298}">
      <dgm:prSet/>
      <dgm:spPr/>
      <dgm:t>
        <a:bodyPr/>
        <a:lstStyle/>
        <a:p>
          <a:endParaRPr lang="nl-NL"/>
        </a:p>
      </dgm:t>
    </dgm:pt>
    <dgm:pt modelId="{58F3C1A4-8B60-4D5A-9CA6-9052DDA4044E}">
      <dgm:prSet custT="1"/>
      <dgm:spPr/>
      <dgm:t>
        <a:bodyPr/>
        <a:lstStyle/>
        <a:p>
          <a:r>
            <a:rPr lang="nl-NL" sz="1800" dirty="0"/>
            <a:t>body</a:t>
          </a:r>
          <a:endParaRPr lang="nl-NL" sz="800" dirty="0"/>
        </a:p>
      </dgm:t>
    </dgm:pt>
    <dgm:pt modelId="{92904CD6-9BDA-454B-A81E-FEB54BEC3606}" type="parTrans" cxnId="{3C506C66-4A4E-4FEA-B528-748A4D32B6EE}">
      <dgm:prSet/>
      <dgm:spPr/>
      <dgm:t>
        <a:bodyPr/>
        <a:lstStyle/>
        <a:p>
          <a:endParaRPr lang="nl-NL"/>
        </a:p>
      </dgm:t>
    </dgm:pt>
    <dgm:pt modelId="{F0D9D71F-6672-4062-8E18-464F4495FCB9}" type="sibTrans" cxnId="{3C506C66-4A4E-4FEA-B528-748A4D32B6EE}">
      <dgm:prSet/>
      <dgm:spPr/>
      <dgm:t>
        <a:bodyPr/>
        <a:lstStyle/>
        <a:p>
          <a:endParaRPr lang="nl-NL"/>
        </a:p>
      </dgm:t>
    </dgm:pt>
    <dgm:pt modelId="{E3AC761B-5AA0-4E29-B4E2-AB1F85017CB4}">
      <dgm:prSet custT="1"/>
      <dgm:spPr/>
      <dgm:t>
        <a:bodyPr/>
        <a:lstStyle/>
        <a:p>
          <a:r>
            <a:rPr lang="nl-NL" sz="1800" dirty="0"/>
            <a:t>family</a:t>
          </a:r>
          <a:endParaRPr lang="nl-NL" sz="800" dirty="0"/>
        </a:p>
      </dgm:t>
    </dgm:pt>
    <dgm:pt modelId="{F76AE9B1-55C2-4354-AEBB-B617B07F0259}" type="parTrans" cxnId="{9DF49CE1-72E9-4296-8E14-E97A901E99FA}">
      <dgm:prSet/>
      <dgm:spPr/>
      <dgm:t>
        <a:bodyPr/>
        <a:lstStyle/>
        <a:p>
          <a:endParaRPr lang="nl-NL"/>
        </a:p>
      </dgm:t>
    </dgm:pt>
    <dgm:pt modelId="{57649F24-00BC-40A6-B523-60DDD33F342F}" type="sibTrans" cxnId="{9DF49CE1-72E9-4296-8E14-E97A901E99FA}">
      <dgm:prSet/>
      <dgm:spPr/>
      <dgm:t>
        <a:bodyPr/>
        <a:lstStyle/>
        <a:p>
          <a:endParaRPr lang="nl-NL"/>
        </a:p>
      </dgm:t>
    </dgm:pt>
    <dgm:pt modelId="{C9420300-AEE1-4D24-BC23-04196065E5B1}">
      <dgm:prSet custT="1"/>
      <dgm:spPr/>
      <dgm:t>
        <a:bodyPr/>
        <a:lstStyle/>
        <a:p>
          <a:r>
            <a:rPr lang="nl-NL" sz="1800" dirty="0"/>
            <a:t>mind</a:t>
          </a:r>
          <a:endParaRPr lang="nl-NL" sz="800" dirty="0"/>
        </a:p>
      </dgm:t>
    </dgm:pt>
    <dgm:pt modelId="{65FFE5D3-D82D-4545-AC13-664401312C58}" type="parTrans" cxnId="{34E8DA93-1955-4390-B0F2-B3C1247146FF}">
      <dgm:prSet/>
      <dgm:spPr/>
      <dgm:t>
        <a:bodyPr/>
        <a:lstStyle/>
        <a:p>
          <a:endParaRPr lang="nl-NL"/>
        </a:p>
      </dgm:t>
    </dgm:pt>
    <dgm:pt modelId="{64170B03-5591-45A1-997D-2886EECC0915}" type="sibTrans" cxnId="{34E8DA93-1955-4390-B0F2-B3C1247146FF}">
      <dgm:prSet/>
      <dgm:spPr/>
      <dgm:t>
        <a:bodyPr/>
        <a:lstStyle/>
        <a:p>
          <a:endParaRPr lang="nl-NL"/>
        </a:p>
      </dgm:t>
    </dgm:pt>
    <dgm:pt modelId="{115CB0DE-FB52-4DCA-9955-A446160172B5}" type="pres">
      <dgm:prSet presAssocID="{ABA2F9BA-20C6-4030-98DB-BCF7B04CCBB2}" presName="Name0" presStyleCnt="0">
        <dgm:presLayoutVars>
          <dgm:chMax val="7"/>
          <dgm:resizeHandles val="exact"/>
        </dgm:presLayoutVars>
      </dgm:prSet>
      <dgm:spPr/>
    </dgm:pt>
    <dgm:pt modelId="{53A02386-18B7-48F9-BC8F-255E32290348}" type="pres">
      <dgm:prSet presAssocID="{ABA2F9BA-20C6-4030-98DB-BCF7B04CCBB2}" presName="comp1" presStyleCnt="0"/>
      <dgm:spPr/>
    </dgm:pt>
    <dgm:pt modelId="{41DF7BC2-5414-449A-A531-1225C9DCA636}" type="pres">
      <dgm:prSet presAssocID="{ABA2F9BA-20C6-4030-98DB-BCF7B04CCBB2}" presName="circle1" presStyleLbl="node1" presStyleIdx="0" presStyleCnt="7" custScaleX="104768" custLinFactNeighborX="-81" custLinFactNeighborY="-521"/>
      <dgm:spPr/>
    </dgm:pt>
    <dgm:pt modelId="{1A1C898C-0271-4404-B4DE-C662E6ADF18A}" type="pres">
      <dgm:prSet presAssocID="{ABA2F9BA-20C6-4030-98DB-BCF7B04CCBB2}" presName="c1text" presStyleLbl="node1" presStyleIdx="0" presStyleCnt="7">
        <dgm:presLayoutVars>
          <dgm:bulletEnabled val="1"/>
        </dgm:presLayoutVars>
      </dgm:prSet>
      <dgm:spPr/>
    </dgm:pt>
    <dgm:pt modelId="{C1B00A0C-2284-4C81-B12F-210D5AF989C1}" type="pres">
      <dgm:prSet presAssocID="{ABA2F9BA-20C6-4030-98DB-BCF7B04CCBB2}" presName="comp2" presStyleCnt="0"/>
      <dgm:spPr/>
    </dgm:pt>
    <dgm:pt modelId="{485898A7-7C08-4AF3-9CCD-C61F37ED81D2}" type="pres">
      <dgm:prSet presAssocID="{ABA2F9BA-20C6-4030-98DB-BCF7B04CCBB2}" presName="circle2" presStyleLbl="node1" presStyleIdx="1" presStyleCnt="7"/>
      <dgm:spPr/>
    </dgm:pt>
    <dgm:pt modelId="{6A86E116-D971-4877-A7BD-8DA19A6C0D6F}" type="pres">
      <dgm:prSet presAssocID="{ABA2F9BA-20C6-4030-98DB-BCF7B04CCBB2}" presName="c2text" presStyleLbl="node1" presStyleIdx="1" presStyleCnt="7">
        <dgm:presLayoutVars>
          <dgm:bulletEnabled val="1"/>
        </dgm:presLayoutVars>
      </dgm:prSet>
      <dgm:spPr/>
    </dgm:pt>
    <dgm:pt modelId="{12776D0C-C163-4BE7-AAD8-58619CFD2FD0}" type="pres">
      <dgm:prSet presAssocID="{ABA2F9BA-20C6-4030-98DB-BCF7B04CCBB2}" presName="comp3" presStyleCnt="0"/>
      <dgm:spPr/>
    </dgm:pt>
    <dgm:pt modelId="{78F9BAFA-3DED-41BF-9A92-DD64D4976E3A}" type="pres">
      <dgm:prSet presAssocID="{ABA2F9BA-20C6-4030-98DB-BCF7B04CCBB2}" presName="circle3" presStyleLbl="node1" presStyleIdx="2" presStyleCnt="7"/>
      <dgm:spPr/>
    </dgm:pt>
    <dgm:pt modelId="{75D75AEE-095B-4C74-879D-37809BE9C8FB}" type="pres">
      <dgm:prSet presAssocID="{ABA2F9BA-20C6-4030-98DB-BCF7B04CCBB2}" presName="c3text" presStyleLbl="node1" presStyleIdx="2" presStyleCnt="7">
        <dgm:presLayoutVars>
          <dgm:bulletEnabled val="1"/>
        </dgm:presLayoutVars>
      </dgm:prSet>
      <dgm:spPr/>
    </dgm:pt>
    <dgm:pt modelId="{E0B6FE00-18BF-4343-B0FE-25DE890F5A7D}" type="pres">
      <dgm:prSet presAssocID="{ABA2F9BA-20C6-4030-98DB-BCF7B04CCBB2}" presName="comp4" presStyleCnt="0"/>
      <dgm:spPr/>
    </dgm:pt>
    <dgm:pt modelId="{BB485726-3F44-483B-AF13-1DE0DF1D1EDE}" type="pres">
      <dgm:prSet presAssocID="{ABA2F9BA-20C6-4030-98DB-BCF7B04CCBB2}" presName="circle4" presStyleLbl="node1" presStyleIdx="3" presStyleCnt="7" custLinFactNeighborX="2048" custLinFactNeighborY="-1948"/>
      <dgm:spPr/>
    </dgm:pt>
    <dgm:pt modelId="{6350DB92-2780-4760-BD3F-069608AB13CD}" type="pres">
      <dgm:prSet presAssocID="{ABA2F9BA-20C6-4030-98DB-BCF7B04CCBB2}" presName="c4text" presStyleLbl="node1" presStyleIdx="3" presStyleCnt="7">
        <dgm:presLayoutVars>
          <dgm:bulletEnabled val="1"/>
        </dgm:presLayoutVars>
      </dgm:prSet>
      <dgm:spPr/>
    </dgm:pt>
    <dgm:pt modelId="{7C3FBB2E-5252-45FA-9BC2-4E37C0A4EC0D}" type="pres">
      <dgm:prSet presAssocID="{ABA2F9BA-20C6-4030-98DB-BCF7B04CCBB2}" presName="comp5" presStyleCnt="0"/>
      <dgm:spPr/>
    </dgm:pt>
    <dgm:pt modelId="{F1585443-3EF5-491F-A4C7-CA0172F5192F}" type="pres">
      <dgm:prSet presAssocID="{ABA2F9BA-20C6-4030-98DB-BCF7B04CCBB2}" presName="circle5" presStyleLbl="node1" presStyleIdx="4" presStyleCnt="7"/>
      <dgm:spPr/>
    </dgm:pt>
    <dgm:pt modelId="{626760FB-57C4-49EF-90B7-DB219B14B520}" type="pres">
      <dgm:prSet presAssocID="{ABA2F9BA-20C6-4030-98DB-BCF7B04CCBB2}" presName="c5text" presStyleLbl="node1" presStyleIdx="4" presStyleCnt="7">
        <dgm:presLayoutVars>
          <dgm:bulletEnabled val="1"/>
        </dgm:presLayoutVars>
      </dgm:prSet>
      <dgm:spPr/>
    </dgm:pt>
    <dgm:pt modelId="{2ABCA8EF-C14F-455A-9460-A5F7F665BA8C}" type="pres">
      <dgm:prSet presAssocID="{ABA2F9BA-20C6-4030-98DB-BCF7B04CCBB2}" presName="comp6" presStyleCnt="0"/>
      <dgm:spPr/>
    </dgm:pt>
    <dgm:pt modelId="{D0F774CC-BB46-43B8-9C21-51EC3C531D98}" type="pres">
      <dgm:prSet presAssocID="{ABA2F9BA-20C6-4030-98DB-BCF7B04CCBB2}" presName="circle6" presStyleLbl="node1" presStyleIdx="5" presStyleCnt="7"/>
      <dgm:spPr/>
    </dgm:pt>
    <dgm:pt modelId="{82108402-A510-405D-94F2-68A82A38BFB8}" type="pres">
      <dgm:prSet presAssocID="{ABA2F9BA-20C6-4030-98DB-BCF7B04CCBB2}" presName="c6text" presStyleLbl="node1" presStyleIdx="5" presStyleCnt="7">
        <dgm:presLayoutVars>
          <dgm:bulletEnabled val="1"/>
        </dgm:presLayoutVars>
      </dgm:prSet>
      <dgm:spPr/>
    </dgm:pt>
    <dgm:pt modelId="{17FC9212-F857-41EB-91F5-ADCAFEF16CDE}" type="pres">
      <dgm:prSet presAssocID="{ABA2F9BA-20C6-4030-98DB-BCF7B04CCBB2}" presName="comp7" presStyleCnt="0"/>
      <dgm:spPr/>
    </dgm:pt>
    <dgm:pt modelId="{17A5B8FE-423E-4D15-8872-61B4EC3EF308}" type="pres">
      <dgm:prSet presAssocID="{ABA2F9BA-20C6-4030-98DB-BCF7B04CCBB2}" presName="circle7" presStyleLbl="node1" presStyleIdx="6" presStyleCnt="7" custScaleX="117216"/>
      <dgm:spPr/>
    </dgm:pt>
    <dgm:pt modelId="{02A58012-853A-498E-8E26-45E0194D3419}" type="pres">
      <dgm:prSet presAssocID="{ABA2F9BA-20C6-4030-98DB-BCF7B04CCBB2}" presName="c7text" presStyleLbl="node1" presStyleIdx="6" presStyleCnt="7">
        <dgm:presLayoutVars>
          <dgm:bulletEnabled val="1"/>
        </dgm:presLayoutVars>
      </dgm:prSet>
      <dgm:spPr/>
    </dgm:pt>
  </dgm:ptLst>
  <dgm:cxnLst>
    <dgm:cxn modelId="{53828119-6514-48E9-82C7-C42BB498262D}" srcId="{ABA2F9BA-20C6-4030-98DB-BCF7B04CCBB2}" destId="{1003A2AE-F6A1-4817-8BD7-A0E7BF20EE2A}" srcOrd="1" destOrd="0" parTransId="{05D62A9F-134C-48C9-BE06-F1E54B0B1D26}" sibTransId="{08EF0133-8764-40EA-8231-30E998354B3B}"/>
    <dgm:cxn modelId="{5168C419-3667-48B3-B27B-C6ADD9EB4B4E}" type="presOf" srcId="{58F3C1A4-8B60-4D5A-9CA6-9052DDA4044E}" destId="{82108402-A510-405D-94F2-68A82A38BFB8}" srcOrd="1" destOrd="0" presId="urn:microsoft.com/office/officeart/2005/8/layout/venn2"/>
    <dgm:cxn modelId="{BFE61929-E6E3-49A9-A3E2-594AFAAF45A8}" type="presOf" srcId="{E3AC761B-5AA0-4E29-B4E2-AB1F85017CB4}" destId="{F1585443-3EF5-491F-A4C7-CA0172F5192F}" srcOrd="0" destOrd="0" presId="urn:microsoft.com/office/officeart/2005/8/layout/venn2"/>
    <dgm:cxn modelId="{1E8AFC2B-CABF-431F-AD1E-BC12AFFD7052}" type="presOf" srcId="{58F3C1A4-8B60-4D5A-9CA6-9052DDA4044E}" destId="{D0F774CC-BB46-43B8-9C21-51EC3C531D98}" srcOrd="0" destOrd="0" presId="urn:microsoft.com/office/officeart/2005/8/layout/venn2"/>
    <dgm:cxn modelId="{82497665-5306-4305-B3EA-4D85BFC3A37B}" type="presOf" srcId="{1003A2AE-F6A1-4817-8BD7-A0E7BF20EE2A}" destId="{6A86E116-D971-4877-A7BD-8DA19A6C0D6F}" srcOrd="1" destOrd="0" presId="urn:microsoft.com/office/officeart/2005/8/layout/venn2"/>
    <dgm:cxn modelId="{3C506C66-4A4E-4FEA-B528-748A4D32B6EE}" srcId="{ABA2F9BA-20C6-4030-98DB-BCF7B04CCBB2}" destId="{58F3C1A4-8B60-4D5A-9CA6-9052DDA4044E}" srcOrd="5" destOrd="0" parTransId="{92904CD6-9BDA-454B-A81E-FEB54BEC3606}" sibTransId="{F0D9D71F-6672-4062-8E18-464F4495FCB9}"/>
    <dgm:cxn modelId="{E239EA49-B4A7-434F-8E76-783767641776}" type="presOf" srcId="{5E510CD6-08F4-4F67-84F3-C6A84AB13E06}" destId="{6350DB92-2780-4760-BD3F-069608AB13CD}" srcOrd="1" destOrd="0" presId="urn:microsoft.com/office/officeart/2005/8/layout/venn2"/>
    <dgm:cxn modelId="{8E54C54F-490C-4A15-937A-ECF1884C6851}" srcId="{ABA2F9BA-20C6-4030-98DB-BCF7B04CCBB2}" destId="{97751C07-DD8B-41FF-8826-D7E65044E86C}" srcOrd="0" destOrd="0" parTransId="{D4E5BE47-9117-4C7F-8104-DB95B57559F7}" sibTransId="{185A80A2-68E0-4229-B62D-4A434EB68632}"/>
    <dgm:cxn modelId="{04E5C571-5588-45C8-BBBC-0DF5B45DAAD9}" type="presOf" srcId="{5E510CD6-08F4-4F67-84F3-C6A84AB13E06}" destId="{BB485726-3F44-483B-AF13-1DE0DF1D1EDE}" srcOrd="0" destOrd="0" presId="urn:microsoft.com/office/officeart/2005/8/layout/venn2"/>
    <dgm:cxn modelId="{A5AC5074-B4EC-4828-9B6D-A8BF5E3FD70F}" type="presOf" srcId="{ABA2F9BA-20C6-4030-98DB-BCF7B04CCBB2}" destId="{115CB0DE-FB52-4DCA-9955-A446160172B5}" srcOrd="0" destOrd="0" presId="urn:microsoft.com/office/officeart/2005/8/layout/venn2"/>
    <dgm:cxn modelId="{F982CF78-7240-4717-9459-0544318EE66B}" type="presOf" srcId="{4C37256F-221B-41A3-B5DD-A72B13FC5AA3}" destId="{75D75AEE-095B-4C74-879D-37809BE9C8FB}" srcOrd="1" destOrd="0" presId="urn:microsoft.com/office/officeart/2005/8/layout/venn2"/>
    <dgm:cxn modelId="{280E9A7C-35D7-4E6F-B91B-EF582888238A}" type="presOf" srcId="{E3AC761B-5AA0-4E29-B4E2-AB1F85017CB4}" destId="{626760FB-57C4-49EF-90B7-DB219B14B520}" srcOrd="1" destOrd="0" presId="urn:microsoft.com/office/officeart/2005/8/layout/venn2"/>
    <dgm:cxn modelId="{C6643280-BAB2-42BB-85C7-F7ED416CCE2F}" type="presOf" srcId="{97751C07-DD8B-41FF-8826-D7E65044E86C}" destId="{1A1C898C-0271-4404-B4DE-C662E6ADF18A}" srcOrd="1" destOrd="0" presId="urn:microsoft.com/office/officeart/2005/8/layout/venn2"/>
    <dgm:cxn modelId="{041E2C93-9948-48C7-A6AA-C63B36E58AB7}" type="presOf" srcId="{4C37256F-221B-41A3-B5DD-A72B13FC5AA3}" destId="{78F9BAFA-3DED-41BF-9A92-DD64D4976E3A}" srcOrd="0" destOrd="0" presId="urn:microsoft.com/office/officeart/2005/8/layout/venn2"/>
    <dgm:cxn modelId="{34E8DA93-1955-4390-B0F2-B3C1247146FF}" srcId="{ABA2F9BA-20C6-4030-98DB-BCF7B04CCBB2}" destId="{C9420300-AEE1-4D24-BC23-04196065E5B1}" srcOrd="6" destOrd="0" parTransId="{65FFE5D3-D82D-4545-AC13-664401312C58}" sibTransId="{64170B03-5591-45A1-997D-2886EECC0915}"/>
    <dgm:cxn modelId="{2366959C-8F1F-414D-A7CF-A66BC122E39E}" type="presOf" srcId="{1003A2AE-F6A1-4817-8BD7-A0E7BF20EE2A}" destId="{485898A7-7C08-4AF3-9CCD-C61F37ED81D2}" srcOrd="0" destOrd="0" presId="urn:microsoft.com/office/officeart/2005/8/layout/venn2"/>
    <dgm:cxn modelId="{2F6928A9-3560-4233-9767-58C9F6040160}" type="presOf" srcId="{C9420300-AEE1-4D24-BC23-04196065E5B1}" destId="{17A5B8FE-423E-4D15-8872-61B4EC3EF308}" srcOrd="0" destOrd="0" presId="urn:microsoft.com/office/officeart/2005/8/layout/venn2"/>
    <dgm:cxn modelId="{4E8DFEBA-91D9-4582-919D-F507BD1B79DE}" srcId="{ABA2F9BA-20C6-4030-98DB-BCF7B04CCBB2}" destId="{4C37256F-221B-41A3-B5DD-A72B13FC5AA3}" srcOrd="2" destOrd="0" parTransId="{A084A505-47C2-484C-90C0-0029DF22FD42}" sibTransId="{DB129740-2AF2-4A1E-9675-B7DBD3361742}"/>
    <dgm:cxn modelId="{9EA234C4-F633-4D78-9778-8642E7975E28}" type="presOf" srcId="{97751C07-DD8B-41FF-8826-D7E65044E86C}" destId="{41DF7BC2-5414-449A-A531-1225C9DCA636}" srcOrd="0" destOrd="0" presId="urn:microsoft.com/office/officeart/2005/8/layout/venn2"/>
    <dgm:cxn modelId="{EBF96DC7-6CF5-44F0-9A5E-94649322664A}" type="presOf" srcId="{C9420300-AEE1-4D24-BC23-04196065E5B1}" destId="{02A58012-853A-498E-8E26-45E0194D3419}" srcOrd="1" destOrd="0" presId="urn:microsoft.com/office/officeart/2005/8/layout/venn2"/>
    <dgm:cxn modelId="{9DF49CE1-72E9-4296-8E14-E97A901E99FA}" srcId="{ABA2F9BA-20C6-4030-98DB-BCF7B04CCBB2}" destId="{E3AC761B-5AA0-4E29-B4E2-AB1F85017CB4}" srcOrd="4" destOrd="0" parTransId="{F76AE9B1-55C2-4354-AEBB-B617B07F0259}" sibTransId="{57649F24-00BC-40A6-B523-60DDD33F342F}"/>
    <dgm:cxn modelId="{5AE4ECF5-29AA-4097-AF6F-691B5E853298}" srcId="{ABA2F9BA-20C6-4030-98DB-BCF7B04CCBB2}" destId="{5E510CD6-08F4-4F67-84F3-C6A84AB13E06}" srcOrd="3" destOrd="0" parTransId="{D3608C3B-DB58-4F14-8927-2563E8893B28}" sibTransId="{3DF6A786-EDC0-49D7-A8EC-BE04B86247BD}"/>
    <dgm:cxn modelId="{C7596D14-3F40-41EC-BCFE-577095256F2D}" type="presParOf" srcId="{115CB0DE-FB52-4DCA-9955-A446160172B5}" destId="{53A02386-18B7-48F9-BC8F-255E32290348}" srcOrd="0" destOrd="0" presId="urn:microsoft.com/office/officeart/2005/8/layout/venn2"/>
    <dgm:cxn modelId="{847D4902-8254-4887-8C19-0DD85E9ECE0A}" type="presParOf" srcId="{53A02386-18B7-48F9-BC8F-255E32290348}" destId="{41DF7BC2-5414-449A-A531-1225C9DCA636}" srcOrd="0" destOrd="0" presId="urn:microsoft.com/office/officeart/2005/8/layout/venn2"/>
    <dgm:cxn modelId="{8702C7FC-95F5-4750-8791-716FC20CA3CE}" type="presParOf" srcId="{53A02386-18B7-48F9-BC8F-255E32290348}" destId="{1A1C898C-0271-4404-B4DE-C662E6ADF18A}" srcOrd="1" destOrd="0" presId="urn:microsoft.com/office/officeart/2005/8/layout/venn2"/>
    <dgm:cxn modelId="{8C8BDAA5-CC03-498F-B2D1-7A7FCC95AB26}" type="presParOf" srcId="{115CB0DE-FB52-4DCA-9955-A446160172B5}" destId="{C1B00A0C-2284-4C81-B12F-210D5AF989C1}" srcOrd="1" destOrd="0" presId="urn:microsoft.com/office/officeart/2005/8/layout/venn2"/>
    <dgm:cxn modelId="{2F350D24-1B25-4A2F-B822-F2B5E824BC41}" type="presParOf" srcId="{C1B00A0C-2284-4C81-B12F-210D5AF989C1}" destId="{485898A7-7C08-4AF3-9CCD-C61F37ED81D2}" srcOrd="0" destOrd="0" presId="urn:microsoft.com/office/officeart/2005/8/layout/venn2"/>
    <dgm:cxn modelId="{27553F33-08FC-4324-B3CC-7887F43939BE}" type="presParOf" srcId="{C1B00A0C-2284-4C81-B12F-210D5AF989C1}" destId="{6A86E116-D971-4877-A7BD-8DA19A6C0D6F}" srcOrd="1" destOrd="0" presId="urn:microsoft.com/office/officeart/2005/8/layout/venn2"/>
    <dgm:cxn modelId="{CA1D901A-CEBB-4084-82F7-933C0CA5C087}" type="presParOf" srcId="{115CB0DE-FB52-4DCA-9955-A446160172B5}" destId="{12776D0C-C163-4BE7-AAD8-58619CFD2FD0}" srcOrd="2" destOrd="0" presId="urn:microsoft.com/office/officeart/2005/8/layout/venn2"/>
    <dgm:cxn modelId="{BD340AA8-1F7E-4364-92E1-3805A8C9EFC3}" type="presParOf" srcId="{12776D0C-C163-4BE7-AAD8-58619CFD2FD0}" destId="{78F9BAFA-3DED-41BF-9A92-DD64D4976E3A}" srcOrd="0" destOrd="0" presId="urn:microsoft.com/office/officeart/2005/8/layout/venn2"/>
    <dgm:cxn modelId="{34640CFA-873D-4C73-A18F-D12BF1A9C3D5}" type="presParOf" srcId="{12776D0C-C163-4BE7-AAD8-58619CFD2FD0}" destId="{75D75AEE-095B-4C74-879D-37809BE9C8FB}" srcOrd="1" destOrd="0" presId="urn:microsoft.com/office/officeart/2005/8/layout/venn2"/>
    <dgm:cxn modelId="{A95879B1-C281-4445-856B-E6D8424ABF6F}" type="presParOf" srcId="{115CB0DE-FB52-4DCA-9955-A446160172B5}" destId="{E0B6FE00-18BF-4343-B0FE-25DE890F5A7D}" srcOrd="3" destOrd="0" presId="urn:microsoft.com/office/officeart/2005/8/layout/venn2"/>
    <dgm:cxn modelId="{FE249359-7ADD-4E20-B65D-8655B9B77610}" type="presParOf" srcId="{E0B6FE00-18BF-4343-B0FE-25DE890F5A7D}" destId="{BB485726-3F44-483B-AF13-1DE0DF1D1EDE}" srcOrd="0" destOrd="0" presId="urn:microsoft.com/office/officeart/2005/8/layout/venn2"/>
    <dgm:cxn modelId="{D08F917B-4826-4400-9E00-BB66C2FB5FF8}" type="presParOf" srcId="{E0B6FE00-18BF-4343-B0FE-25DE890F5A7D}" destId="{6350DB92-2780-4760-BD3F-069608AB13CD}" srcOrd="1" destOrd="0" presId="urn:microsoft.com/office/officeart/2005/8/layout/venn2"/>
    <dgm:cxn modelId="{093DC540-3154-43B7-B27C-3313787B680D}" type="presParOf" srcId="{115CB0DE-FB52-4DCA-9955-A446160172B5}" destId="{7C3FBB2E-5252-45FA-9BC2-4E37C0A4EC0D}" srcOrd="4" destOrd="0" presId="urn:microsoft.com/office/officeart/2005/8/layout/venn2"/>
    <dgm:cxn modelId="{76215320-C0BF-4169-A67A-5D6CC1137E2C}" type="presParOf" srcId="{7C3FBB2E-5252-45FA-9BC2-4E37C0A4EC0D}" destId="{F1585443-3EF5-491F-A4C7-CA0172F5192F}" srcOrd="0" destOrd="0" presId="urn:microsoft.com/office/officeart/2005/8/layout/venn2"/>
    <dgm:cxn modelId="{B3E1F548-7FBC-4685-B48A-E5EECE598E4A}" type="presParOf" srcId="{7C3FBB2E-5252-45FA-9BC2-4E37C0A4EC0D}" destId="{626760FB-57C4-49EF-90B7-DB219B14B520}" srcOrd="1" destOrd="0" presId="urn:microsoft.com/office/officeart/2005/8/layout/venn2"/>
    <dgm:cxn modelId="{8D94E19D-4B38-4BA3-B3D5-08BC21BEE3C7}" type="presParOf" srcId="{115CB0DE-FB52-4DCA-9955-A446160172B5}" destId="{2ABCA8EF-C14F-455A-9460-A5F7F665BA8C}" srcOrd="5" destOrd="0" presId="urn:microsoft.com/office/officeart/2005/8/layout/venn2"/>
    <dgm:cxn modelId="{255FBAA2-1A6C-4CAC-BD6C-B3298AEE92C7}" type="presParOf" srcId="{2ABCA8EF-C14F-455A-9460-A5F7F665BA8C}" destId="{D0F774CC-BB46-43B8-9C21-51EC3C531D98}" srcOrd="0" destOrd="0" presId="urn:microsoft.com/office/officeart/2005/8/layout/venn2"/>
    <dgm:cxn modelId="{66FF280C-F187-4048-B003-854065B0E7CA}" type="presParOf" srcId="{2ABCA8EF-C14F-455A-9460-A5F7F665BA8C}" destId="{82108402-A510-405D-94F2-68A82A38BFB8}" srcOrd="1" destOrd="0" presId="urn:microsoft.com/office/officeart/2005/8/layout/venn2"/>
    <dgm:cxn modelId="{3647F5DF-2EB8-4157-8DA7-B1EAE8ED7720}" type="presParOf" srcId="{115CB0DE-FB52-4DCA-9955-A446160172B5}" destId="{17FC9212-F857-41EB-91F5-ADCAFEF16CDE}" srcOrd="6" destOrd="0" presId="urn:microsoft.com/office/officeart/2005/8/layout/venn2"/>
    <dgm:cxn modelId="{26BB0500-ECF3-48DE-A2B6-1BF3A7AA0EBE}" type="presParOf" srcId="{17FC9212-F857-41EB-91F5-ADCAFEF16CDE}" destId="{17A5B8FE-423E-4D15-8872-61B4EC3EF308}" srcOrd="0" destOrd="0" presId="urn:microsoft.com/office/officeart/2005/8/layout/venn2"/>
    <dgm:cxn modelId="{DD2D3CF6-2DE1-4180-BF6D-769BA6FDDC52}" type="presParOf" srcId="{17FC9212-F857-41EB-91F5-ADCAFEF16CDE}" destId="{02A58012-853A-498E-8E26-45E0194D341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F7BC2-5414-449A-A531-1225C9DCA636}">
      <dsp:nvSpPr>
        <dsp:cNvPr id="0" name=""/>
        <dsp:cNvSpPr/>
      </dsp:nvSpPr>
      <dsp:spPr>
        <a:xfrm>
          <a:off x="810583" y="0"/>
          <a:ext cx="6865162" cy="65527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nature</a:t>
          </a:r>
        </a:p>
      </dsp:txBody>
      <dsp:txXfrm>
        <a:off x="2955946" y="327636"/>
        <a:ext cx="2574435" cy="655272"/>
      </dsp:txXfrm>
    </dsp:sp>
    <dsp:sp modelId="{485898A7-7C08-4AF3-9CCD-C61F37ED81D2}">
      <dsp:nvSpPr>
        <dsp:cNvPr id="0" name=""/>
        <dsp:cNvSpPr/>
      </dsp:nvSpPr>
      <dsp:spPr>
        <a:xfrm>
          <a:off x="1463562" y="982909"/>
          <a:ext cx="5569818" cy="55698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culture</a:t>
          </a:r>
        </a:p>
      </dsp:txBody>
      <dsp:txXfrm>
        <a:off x="3047479" y="1303173"/>
        <a:ext cx="2401984" cy="640529"/>
      </dsp:txXfrm>
    </dsp:sp>
    <dsp:sp modelId="{78F9BAFA-3DED-41BF-9A92-DD64D4976E3A}">
      <dsp:nvSpPr>
        <dsp:cNvPr id="0" name=""/>
        <dsp:cNvSpPr/>
      </dsp:nvSpPr>
      <dsp:spPr>
        <a:xfrm>
          <a:off x="1955017" y="1965818"/>
          <a:ext cx="4586909" cy="4586909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society</a:t>
          </a:r>
        </a:p>
      </dsp:txBody>
      <dsp:txXfrm>
        <a:off x="3061609" y="2282315"/>
        <a:ext cx="2373725" cy="632993"/>
      </dsp:txXfrm>
    </dsp:sp>
    <dsp:sp modelId="{BB485726-3F44-483B-AF13-1DE0DF1D1EDE}">
      <dsp:nvSpPr>
        <dsp:cNvPr id="0" name=""/>
        <dsp:cNvSpPr/>
      </dsp:nvSpPr>
      <dsp:spPr>
        <a:xfrm>
          <a:off x="2520281" y="2878521"/>
          <a:ext cx="3604000" cy="3604000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 err="1"/>
            <a:t>group</a:t>
          </a:r>
          <a:endParaRPr lang="nl-NL" sz="800" kern="1200" dirty="0"/>
        </a:p>
      </dsp:txBody>
      <dsp:txXfrm>
        <a:off x="3349201" y="3202881"/>
        <a:ext cx="1946160" cy="648720"/>
      </dsp:txXfrm>
    </dsp:sp>
    <dsp:sp modelId="{F1585443-3EF5-491F-A4C7-CA0172F5192F}">
      <dsp:nvSpPr>
        <dsp:cNvPr id="0" name=""/>
        <dsp:cNvSpPr/>
      </dsp:nvSpPr>
      <dsp:spPr>
        <a:xfrm>
          <a:off x="2937926" y="3931636"/>
          <a:ext cx="2621091" cy="2621091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family</a:t>
          </a:r>
          <a:endParaRPr lang="nl-NL" sz="800" kern="1200" dirty="0"/>
        </a:p>
      </dsp:txBody>
      <dsp:txXfrm>
        <a:off x="3396617" y="4259273"/>
        <a:ext cx="1703709" cy="655272"/>
      </dsp:txXfrm>
    </dsp:sp>
    <dsp:sp modelId="{D0F774CC-BB46-43B8-9C21-51EC3C531D98}">
      <dsp:nvSpPr>
        <dsp:cNvPr id="0" name=""/>
        <dsp:cNvSpPr/>
      </dsp:nvSpPr>
      <dsp:spPr>
        <a:xfrm>
          <a:off x="3429381" y="4914546"/>
          <a:ext cx="1638182" cy="1638182"/>
        </a:xfrm>
        <a:prstGeom prst="ellipse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body</a:t>
          </a:r>
          <a:endParaRPr lang="nl-NL" sz="800" kern="1200" dirty="0"/>
        </a:p>
      </dsp:txBody>
      <dsp:txXfrm>
        <a:off x="3691490" y="5159454"/>
        <a:ext cx="1113963" cy="394801"/>
      </dsp:txXfrm>
    </dsp:sp>
    <dsp:sp modelId="{17A5B8FE-423E-4D15-8872-61B4EC3EF308}">
      <dsp:nvSpPr>
        <dsp:cNvPr id="0" name=""/>
        <dsp:cNvSpPr/>
      </dsp:nvSpPr>
      <dsp:spPr>
        <a:xfrm>
          <a:off x="3672408" y="5569818"/>
          <a:ext cx="1152126" cy="982909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mind</a:t>
          </a:r>
          <a:endParaRPr lang="nl-NL" sz="800" kern="1200" dirty="0"/>
        </a:p>
      </dsp:txBody>
      <dsp:txXfrm>
        <a:off x="3841133" y="5815546"/>
        <a:ext cx="814676" cy="491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EC64D-D15D-4D56-A65C-C11B077C23E1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73F35-4244-434E-8D39-B49C771875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049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D3D3C-E8B0-47EA-AD5A-8AD50D78FEF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2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4D41C-6F45-43CD-BD14-821F5623D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2AC135-EC9D-4F26-A709-78875338F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BDE242-18D7-471A-BEC7-0818D5C8C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3FD9-DEDE-4198-B326-6FCBAC2F99E2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33B14D-5AA4-4DFB-AEB4-5328F73CB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98CACE-6D33-4308-819D-5661C86D7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381-013A-42BA-B316-A23B37B23F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835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D5FA6C-E9B7-4699-840B-5D426B635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D6C2C9F-A562-4CA0-88FF-AA8FA98A0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58C3D8-7E30-4A84-841A-65210BA0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3FD9-DEDE-4198-B326-6FCBAC2F99E2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78F1C6-9F07-4308-BC6D-62B50FF2D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23A3E2-781C-4C98-9412-DD1DF162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381-013A-42BA-B316-A23B37B23F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927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80111BF-0310-4941-B102-3D158EBCB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B3071F2-F4C1-42FA-991E-05219A5FD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6B0AC2-4EE2-4D4E-BC4E-8877974B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3FD9-DEDE-4198-B326-6FCBAC2F99E2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AA2E38-A69F-47C8-B68F-9D0E95800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949DC4-DA6C-436D-AB74-1AA9312C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381-013A-42BA-B316-A23B37B23F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250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C3A6-9803-41E2-93DC-729715CAA4D0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7D7B-8297-4C72-9798-7362B12D61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971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C3A6-9803-41E2-93DC-729715CAA4D0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7D7B-8297-4C72-9798-7362B12D61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103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C3A6-9803-41E2-93DC-729715CAA4D0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7D7B-8297-4C72-9798-7362B12D61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924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C3A6-9803-41E2-93DC-729715CAA4D0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7D7B-8297-4C72-9798-7362B12D61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9626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C3A6-9803-41E2-93DC-729715CAA4D0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7D7B-8297-4C72-9798-7362B12D61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5309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C3A6-9803-41E2-93DC-729715CAA4D0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7D7B-8297-4C72-9798-7362B12D61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031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C3A6-9803-41E2-93DC-729715CAA4D0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7D7B-8297-4C72-9798-7362B12D61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2709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C3A6-9803-41E2-93DC-729715CAA4D0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7D7B-8297-4C72-9798-7362B12D61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51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0820BA-18B7-41C5-82A9-8B6B2069C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8A4F69-C643-49A8-B0C8-FBC33A524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FA5505-94B4-493E-9C3B-61512401D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3FD9-DEDE-4198-B326-6FCBAC2F99E2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AC60FA-EBA0-4E5E-BB1F-D8933C8A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F4F016-EB4F-4B90-896B-59170032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381-013A-42BA-B316-A23B37B23F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8796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C3A6-9803-41E2-93DC-729715CAA4D0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7D7B-8297-4C72-9798-7362B12D61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067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C3A6-9803-41E2-93DC-729715CAA4D0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7D7B-8297-4C72-9798-7362B12D61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3572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C3A6-9803-41E2-93DC-729715CAA4D0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7D7B-8297-4C72-9798-7362B12D61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8651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0333C-1672-41F3-AB14-10921FF5B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5D85A25-ECDF-484A-82A6-37F639E14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2A31D5-6017-485F-B692-B801D438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FE62-E3E7-4E67-BB1F-F75CBC2825D5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15D668-4D7E-4665-A8D1-A760F5519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49AECA-72F8-4708-80D5-EE6B17A5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7C3E-08BD-4029-9906-E75CCB8AF0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098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60000-4BAA-45BD-8782-636DA4567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B3EFF2-15E6-401A-AC75-E813E00E0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A593CB-BEA9-42E5-983E-3D359ED1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FE62-E3E7-4E67-BB1F-F75CBC2825D5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39B122-5A70-4BE5-B581-0184B8BD4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245F44-3B0A-4C22-8C29-33248BFB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7C3E-08BD-4029-9906-E75CCB8AF0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8241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DE5A33-D8F4-4834-89C9-7B3B9F3A7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9612A3-E352-44DE-B147-699E9737F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2B653E-FE0A-4DE9-A2AF-1AFE55138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FE62-E3E7-4E67-BB1F-F75CBC2825D5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F00DC5-A27E-4742-AC95-41E530851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0FDF4E-4B41-40E7-BAC6-D76D2AAD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7C3E-08BD-4029-9906-E75CCB8AF0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9540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BEEF4-1368-4013-BA03-B94753265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727593-CD51-434F-8D4E-3FCFEB4B2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A164DEC-FF52-46DF-9824-65FCC4FAA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0D8240-5926-47B1-A5F8-781076E4E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FE62-E3E7-4E67-BB1F-F75CBC2825D5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822C452-16D0-470C-B928-7FB3F21A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1CB42E-21D4-46F7-988E-176DB6ED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7C3E-08BD-4029-9906-E75CCB8AF0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66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88868-899F-43A8-A283-199F4D5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E95F31-3E7A-4438-9BCC-20C34DDE7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CEE59F5-1385-403F-BD83-9DABCB064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5FDB7B3-A7B6-4C6A-B6B1-63F097A6D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A6AEF2C-0819-470C-AFF0-4D9DAA107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509360F-8E47-4EA6-BE52-BF6FFBB0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FE62-E3E7-4E67-BB1F-F75CBC2825D5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82699A8-3051-42D7-AD46-4173E4AB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C334220-1927-4253-A7B6-F0B02937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7C3E-08BD-4029-9906-E75CCB8AF0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3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FBF5C-D569-4A65-9424-5F4C71909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B4B858A-3864-46A3-A5D6-794E737B8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FE62-E3E7-4E67-BB1F-F75CBC2825D5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AA4B68D-D9C0-4AA8-B67E-64CA64A8D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57F25C-8649-4CE6-9271-B775CB4A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7C3E-08BD-4029-9906-E75CCB8AF0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512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2E97224-6852-439A-9745-47284C078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FE62-E3E7-4E67-BB1F-F75CBC2825D5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B12F14D-61D5-42BF-8226-D0BF88CC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4033BB-965F-49B2-A416-6DD30CD3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7C3E-08BD-4029-9906-E75CCB8AF0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320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C9ACB-73D9-4C04-B6AC-CC51D9B0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D7B3C2-8E5C-4464-AFD2-D815E05DD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FA1E8F-5ABF-4311-B438-9DCB82769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3FD9-DEDE-4198-B326-6FCBAC2F99E2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067614-0FC0-415F-B0A2-E406615EB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649E8A-4046-4DE3-9560-56F9EC83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381-013A-42BA-B316-A23B37B23F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400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425A9-755F-436A-939C-A6D4D6EC8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D1E807-136E-4C69-9D88-1959CE8FA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2E8310-2C73-4537-9B18-CB6104507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9A2B067-B4C8-44F0-827D-4D98B6253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FE62-E3E7-4E67-BB1F-F75CBC2825D5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1AC899E-C527-4070-B520-B12DF4B6C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9D9D34-D23A-4F41-9AC0-67DD4C63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7C3E-08BD-4029-9906-E75CCB8AF0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4967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33D305-68B2-47AC-9B62-CB80C22C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E98AA20-CB33-4E39-B247-E5E2FD7BAD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B36D08-4B36-4599-B741-EFA5BA44F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C4C732-BB9A-409E-8D85-077D6344B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FE62-E3E7-4E67-BB1F-F75CBC2825D5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2FF7D5-C7BB-45F6-A356-54ADD8AD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CEDB24-821C-4068-B8E8-B056A4010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7C3E-08BD-4029-9906-E75CCB8AF0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7706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69549F-1322-4000-831D-19463CB5B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60D91F7-13C8-4BFD-9D46-F71B43F99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8B6C42-0677-4970-827B-32A09D41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FE62-E3E7-4E67-BB1F-F75CBC2825D5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D9087D-F571-4F17-A8B1-75090CC0D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EAFE50-0652-492A-9AB5-2BB203ED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7C3E-08BD-4029-9906-E75CCB8AF0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589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EBC0764-2DF3-4F3A-9866-E2000D9C6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C6B92C8-1F37-46B3-B8BF-BD9359142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47A8AF-4714-42DD-BC0A-425DBD12D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FE62-E3E7-4E67-BB1F-F75CBC2825D5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CBBE40-1D3A-423B-8DF7-59FDA6F66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398400-F5A4-41A6-9969-5F77D522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7C3E-08BD-4029-9906-E75CCB8AF0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68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8E205-2D0E-493B-9C57-2493DCD7C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9FF5E3-6931-4751-BAB6-FEAF9277E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8DF6AC-B137-439D-B9EC-5BEAE8014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0E86DA-D7F3-4C37-8A55-291B0BCF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3FD9-DEDE-4198-B326-6FCBAC2F99E2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E77936-C1F2-4F9E-8243-57004F0F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18ECD5-A81A-4F99-B7D7-3EEF93EE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381-013A-42BA-B316-A23B37B23F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11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0D418A-80A2-4CB3-A148-330E09F53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8EA029A-FC94-437A-8557-7822284B6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77452F2-6AAD-48E2-B829-4C3176707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1E01F4-10B9-46AD-83D7-1B345B53DE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103172A-664F-4269-B403-8BCEECC1D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FA8EB6D-91E7-4FFD-8BAA-F0FDF8ED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3FD9-DEDE-4198-B326-6FCBAC2F99E2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6E2D045-E13A-4B05-8B2E-0A9805415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1673D0E-F087-40BD-A39B-8E720357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381-013A-42BA-B316-A23B37B23F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871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5AF94-A906-402C-A53A-DBB317528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61606D-A616-4082-9784-71C56D06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3FD9-DEDE-4198-B326-6FCBAC2F99E2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F20FEF1-05B0-4CD7-A4A4-79A6A430D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6B2C50-C858-41D2-99FF-B636AC1C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381-013A-42BA-B316-A23B37B23F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718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A66E9F6-A1E8-4B23-9C07-ECC06604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3FD9-DEDE-4198-B326-6FCBAC2F99E2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4444FD7-2328-4B9A-9447-E4B59858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7077D7-8C28-43AE-B080-E4FBACBF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381-013A-42BA-B316-A23B37B23F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438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85D63-BAA9-4FDE-9E40-00A5E36A8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860831-9BF6-4143-972E-2506C88D9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2267D3C-4199-49DB-AB70-99936640D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804EF-7087-49F9-89EE-60C12BD0E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3FD9-DEDE-4198-B326-6FCBAC2F99E2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7B1D5CC-DF0E-4367-9B55-0696AD40E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1CC4CE-3B97-467A-8841-5D6F7E53D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381-013A-42BA-B316-A23B37B23F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08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D82B6-6FF2-4943-B9A0-054CBEBD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972A28C-2216-470C-90F1-EE3591BF8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5499A3-F949-42C4-AFE8-78346466B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2AFB12E-D37C-4C97-9A92-BF1314DFE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3FD9-DEDE-4198-B326-6FCBAC2F99E2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B7754FA-17C5-46F6-8F94-9F7DBFDB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2E3858-9874-4C32-95A4-31F16E09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381-013A-42BA-B316-A23B37B23F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9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6545E70-F186-438F-9EBD-4621A9503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841CC5-B005-4300-9D75-BAF905BD1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1C6DE4-BE7E-4873-BCAE-6C7025812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3FD9-DEDE-4198-B326-6FCBAC2F99E2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706506-D2FA-4215-84AF-1471B8E8D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BB704B-C18D-4765-B679-6F2195CE7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E8381-013A-42BA-B316-A23B37B23F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7C3A6-9803-41E2-93DC-729715CAA4D0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C7D7B-8297-4C72-9798-7362B12D61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92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B521D38-C1C4-432D-B321-8D2C73368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7B3B85-4E2C-4C40-BF43-46E71A61C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7FDB1E-B47A-4D08-AE90-C60072C88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2FE62-E3E7-4E67-BB1F-F75CBC2825D5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E2C710-BA9A-4F2B-807D-B67A4BA35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68C0F5-B8C8-430C-8515-428164FF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77C3E-08BD-4029-9906-E75CCB8AF0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957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kouratovsky@gmail.com" TargetMode="External"/><Relationship Id="rId2" Type="http://schemas.openxmlformats.org/officeDocument/2006/relationships/hyperlink" Target="https://u10329515.ct.sendgrid.net/wf/click?upn=YP1OxvGE9Hf8l25XepHyYpx4Yqz02Jf9MNBJWJntC-2FEqIolpNm8aNAsy9Y-2FtqLfm_44MM4BTUgu3m3UzIbsYT95Ckmcb8o0nDLPc3rjosG1GQnl6WpKfcl9KWJo-2F9aUH9Q-2BbFCubg8AltQW8jRqN2GZW6N0AfU6-2Fqub-2BF6p9m0-2BYz0XMeZ5Ckg8c-2BBc3J9iodE6iE21Drfaq5jy6IEt2WFzWBhTHa7h07dlfGO4dld7ubqHd9-2B01DxxUCjHB-2BeXKpxnZFWdfwELnwOykMN6wJaTnZkKPu6wZS-2BM0ohus5GCQ-3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AC1057-8BB8-40C5-A627-34867F60D7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attempt at integrating: Envelopment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F2A9AF-2FBE-4C3C-B6E0-DB98EFD449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dirty="0"/>
              <a:t>ISPS conference </a:t>
            </a:r>
            <a:r>
              <a:rPr lang="nl-NL" i="1" dirty="0" err="1"/>
              <a:t>Stranger</a:t>
            </a:r>
            <a:r>
              <a:rPr lang="nl-NL" i="1" dirty="0"/>
              <a:t> in </a:t>
            </a:r>
            <a:r>
              <a:rPr lang="nl-NL" i="1" dirty="0" err="1"/>
              <a:t>the</a:t>
            </a:r>
            <a:r>
              <a:rPr lang="nl-NL" i="1" dirty="0"/>
              <a:t> City</a:t>
            </a:r>
          </a:p>
          <a:p>
            <a:r>
              <a:rPr lang="nl-NL" sz="1800" dirty="0"/>
              <a:t>29 August 2019 </a:t>
            </a:r>
          </a:p>
          <a:p>
            <a:r>
              <a:rPr lang="nl-NL" dirty="0"/>
              <a:t>Victor Kouratovsky</a:t>
            </a:r>
          </a:p>
        </p:txBody>
      </p:sp>
    </p:spTree>
    <p:extLst>
      <p:ext uri="{BB962C8B-B14F-4D97-AF65-F5344CB8AC3E}">
        <p14:creationId xmlns:p14="http://schemas.microsoft.com/office/powerpoint/2010/main" val="287132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7CF75-43DA-4EB4-8D39-65CD9672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formed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129CDF-5EBF-4F3A-ADCB-659DFD4CC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45704"/>
            <a:ext cx="10972800" cy="53376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Swaddled, held, touched, oiled, massaged, seen</a:t>
            </a:r>
          </a:p>
          <a:p>
            <a:r>
              <a:rPr lang="en-US" dirty="0"/>
              <a:t>Fed, comforted</a:t>
            </a:r>
          </a:p>
          <a:p>
            <a:endParaRPr lang="en-US" dirty="0"/>
          </a:p>
          <a:p>
            <a:r>
              <a:rPr lang="en-US" dirty="0"/>
              <a:t>Pre birth, status and stress of the mother, name of the father</a:t>
            </a:r>
          </a:p>
          <a:p>
            <a:r>
              <a:rPr lang="en-US" dirty="0"/>
              <a:t>Place within the generations</a:t>
            </a:r>
          </a:p>
          <a:p>
            <a:r>
              <a:rPr lang="en-US" dirty="0"/>
              <a:t>Birth order</a:t>
            </a:r>
          </a:p>
          <a:p>
            <a:r>
              <a:rPr lang="en-US" dirty="0"/>
              <a:t>Living conditions: protection from the elements, enemies</a:t>
            </a:r>
          </a:p>
          <a:p>
            <a:r>
              <a:rPr lang="en-US" dirty="0"/>
              <a:t>patterns, techniques, resources, objects, structures, and environments transmitted by many previous generations</a:t>
            </a:r>
          </a:p>
          <a:p>
            <a:r>
              <a:rPr lang="en-US" dirty="0"/>
              <a:t>Experiences, meanings and expectations, stories, narratives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6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775520" y="188640"/>
          <a:ext cx="849694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Rechte verbindingslijn met pijl 5"/>
          <p:cNvCxnSpPr/>
          <p:nvPr/>
        </p:nvCxnSpPr>
        <p:spPr>
          <a:xfrm>
            <a:off x="5999770" y="980728"/>
            <a:ext cx="18946" cy="684008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>
            <a:off x="5961877" y="2924944"/>
            <a:ext cx="0" cy="612000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6017877" y="3933056"/>
            <a:ext cx="0" cy="612000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6017877" y="4869160"/>
            <a:ext cx="0" cy="612000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>
            <a:off x="5999770" y="5589240"/>
            <a:ext cx="0" cy="612000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>
            <a:off x="5973029" y="1988840"/>
            <a:ext cx="0" cy="612000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 flipH="1" flipV="1">
            <a:off x="4927984" y="5954175"/>
            <a:ext cx="760701" cy="351021"/>
          </a:xfrm>
          <a:prstGeom prst="straightConnector1">
            <a:avLst/>
          </a:prstGeom>
          <a:ln w="38100">
            <a:solidFill>
              <a:schemeClr val="accent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/>
          <p:nvPr/>
        </p:nvCxnSpPr>
        <p:spPr>
          <a:xfrm flipH="1" flipV="1">
            <a:off x="3971764" y="4239056"/>
            <a:ext cx="1188132" cy="630104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flipH="1" flipV="1">
            <a:off x="4079776" y="2600842"/>
            <a:ext cx="1228558" cy="972175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/>
          <p:cNvCxnSpPr/>
          <p:nvPr/>
        </p:nvCxnSpPr>
        <p:spPr>
          <a:xfrm flipH="1" flipV="1">
            <a:off x="4372230" y="1322732"/>
            <a:ext cx="936104" cy="1421026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 flipH="1">
            <a:off x="6312025" y="4869160"/>
            <a:ext cx="2520281" cy="1656184"/>
          </a:xfrm>
          <a:prstGeom prst="straightConnector1">
            <a:avLst/>
          </a:prstGeom>
          <a:ln w="38100">
            <a:solidFill>
              <a:schemeClr val="accent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/>
          <p:nvPr/>
        </p:nvCxnSpPr>
        <p:spPr>
          <a:xfrm flipV="1">
            <a:off x="6312024" y="4797152"/>
            <a:ext cx="2232248" cy="1512168"/>
          </a:xfrm>
          <a:prstGeom prst="straightConnector1">
            <a:avLst/>
          </a:prstGeom>
          <a:ln w="38100">
            <a:solidFill>
              <a:schemeClr val="accent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flipV="1">
            <a:off x="6243717" y="4741395"/>
            <a:ext cx="1800200" cy="1404088"/>
          </a:xfrm>
          <a:prstGeom prst="straightConnector1">
            <a:avLst/>
          </a:prstGeom>
          <a:ln w="38100">
            <a:solidFill>
              <a:schemeClr val="accent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>
            <a:off x="4511824" y="5323721"/>
            <a:ext cx="1296144" cy="821763"/>
          </a:xfrm>
          <a:prstGeom prst="straightConnector1">
            <a:avLst/>
          </a:prstGeom>
          <a:ln w="38100">
            <a:solidFill>
              <a:schemeClr val="accent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met pijl 58"/>
          <p:cNvCxnSpPr/>
          <p:nvPr/>
        </p:nvCxnSpPr>
        <p:spPr>
          <a:xfrm flipH="1">
            <a:off x="6528050" y="4545057"/>
            <a:ext cx="1044114" cy="1107175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met pijl 60"/>
          <p:cNvCxnSpPr/>
          <p:nvPr/>
        </p:nvCxnSpPr>
        <p:spPr>
          <a:xfrm flipH="1">
            <a:off x="6456041" y="3429000"/>
            <a:ext cx="1224134" cy="2052160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met pijl 63"/>
          <p:cNvCxnSpPr/>
          <p:nvPr/>
        </p:nvCxnSpPr>
        <p:spPr>
          <a:xfrm flipV="1">
            <a:off x="6297957" y="2348880"/>
            <a:ext cx="1396287" cy="3132280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/>
          <p:nvPr/>
        </p:nvCxnSpPr>
        <p:spPr>
          <a:xfrm flipV="1">
            <a:off x="6230594" y="1196752"/>
            <a:ext cx="1197554" cy="4126968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met pijl 73"/>
          <p:cNvCxnSpPr/>
          <p:nvPr/>
        </p:nvCxnSpPr>
        <p:spPr>
          <a:xfrm flipH="1" flipV="1">
            <a:off x="3431704" y="4364280"/>
            <a:ext cx="1584176" cy="613235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chte verbindingslijn met pijl 76"/>
          <p:cNvCxnSpPr/>
          <p:nvPr/>
        </p:nvCxnSpPr>
        <p:spPr>
          <a:xfrm flipH="1" flipV="1">
            <a:off x="2999656" y="4653136"/>
            <a:ext cx="2016224" cy="522024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met pijl 90"/>
          <p:cNvCxnSpPr/>
          <p:nvPr/>
        </p:nvCxnSpPr>
        <p:spPr>
          <a:xfrm flipH="1" flipV="1">
            <a:off x="2999656" y="2924946"/>
            <a:ext cx="1944216" cy="936102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1919536" y="26064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prstClr val="black"/>
                </a:solidFill>
                <a:latin typeface="Calibri"/>
              </a:rPr>
              <a:t>Neuroscience</a:t>
            </a:r>
            <a:r>
              <a:rPr lang="nl-NL" dirty="0">
                <a:solidFill>
                  <a:prstClr val="black"/>
                </a:solidFill>
                <a:latin typeface="Calibri"/>
              </a:rPr>
              <a:t> macro feedback loops</a:t>
            </a:r>
          </a:p>
        </p:txBody>
      </p:sp>
    </p:spTree>
    <p:extLst>
      <p:ext uri="{BB962C8B-B14F-4D97-AF65-F5344CB8AC3E}">
        <p14:creationId xmlns:p14="http://schemas.microsoft.com/office/powerpoint/2010/main" val="2579426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7D5AA-527E-405C-8046-981E21AC6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Envelopmental</a:t>
            </a:r>
            <a:r>
              <a:rPr lang="en-US" dirty="0"/>
              <a:t> layers and critical transitions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46B577-029A-4508-8796-33556131B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45705"/>
            <a:ext cx="10972800" cy="488046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Life in the womb		being born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Birth				being accepted, taken care for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Toddler				living up to expectations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Child 				picking up instructions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Adolescent 			gender role taking – prolonged schooling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Adult 				occupation</a:t>
            </a:r>
          </a:p>
          <a:p>
            <a:r>
              <a:rPr lang="en-US" dirty="0"/>
              <a:t>1. Caretakers-2. larger family-3. community-4. primary schooling-5. secondary and higher schooling, 6. society</a:t>
            </a:r>
          </a:p>
          <a:p>
            <a:endParaRPr lang="en-US" dirty="0"/>
          </a:p>
          <a:p>
            <a:r>
              <a:rPr lang="en-US" sz="4000" dirty="0"/>
              <a:t>MIGRATION/ radical change of environment</a:t>
            </a:r>
          </a:p>
        </p:txBody>
      </p:sp>
    </p:spTree>
    <p:extLst>
      <p:ext uri="{BB962C8B-B14F-4D97-AF65-F5344CB8AC3E}">
        <p14:creationId xmlns:p14="http://schemas.microsoft.com/office/powerpoint/2010/main" val="404988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B8F66-5491-4FDB-B619-9EA569ED8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1C9154-C655-4E34-89AB-C1E1E1C64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4643"/>
            <a:ext cx="10515600" cy="5302320"/>
          </a:xfrm>
        </p:spPr>
        <p:txBody>
          <a:bodyPr>
            <a:normAutofit/>
          </a:bodyPr>
          <a:lstStyle/>
          <a:p>
            <a:r>
              <a:rPr lang="nl-NL" dirty="0"/>
              <a:t>Stress: </a:t>
            </a:r>
            <a:r>
              <a:rPr lang="nl-NL" dirty="0" err="1"/>
              <a:t>biophysical</a:t>
            </a:r>
            <a:r>
              <a:rPr lang="nl-NL" dirty="0"/>
              <a:t> </a:t>
            </a:r>
            <a:r>
              <a:rPr lang="nl-NL" dirty="0" err="1"/>
              <a:t>reaction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i="1" dirty="0" err="1"/>
              <a:t>any</a:t>
            </a:r>
            <a:r>
              <a:rPr lang="nl-NL" i="1" dirty="0"/>
              <a:t> </a:t>
            </a:r>
            <a:r>
              <a:rPr lang="nl-NL" dirty="0"/>
              <a:t>change of </a:t>
            </a:r>
            <a:r>
              <a:rPr lang="nl-NL" dirty="0" err="1"/>
              <a:t>pattern</a:t>
            </a:r>
            <a:endParaRPr lang="nl-NL" dirty="0"/>
          </a:p>
          <a:p>
            <a:endParaRPr lang="nl-NL" dirty="0"/>
          </a:p>
          <a:p>
            <a:r>
              <a:rPr lang="en-US" dirty="0"/>
              <a:t>a condition arising when </a:t>
            </a:r>
            <a:r>
              <a:rPr lang="en-US" i="1" dirty="0"/>
              <a:t>external </a:t>
            </a:r>
            <a:r>
              <a:rPr lang="en-US" dirty="0"/>
              <a:t>environment </a:t>
            </a:r>
            <a:r>
              <a:rPr lang="en-US" i="1" dirty="0"/>
              <a:t>or internal sickness </a:t>
            </a:r>
            <a:r>
              <a:rPr lang="en-US" dirty="0"/>
              <a:t>makes excessive or contradictory demands on an organism’s ability to adjust. </a:t>
            </a:r>
          </a:p>
          <a:p>
            <a:r>
              <a:rPr lang="en-US" dirty="0"/>
              <a:t>The organism lacks and needs </a:t>
            </a:r>
            <a:r>
              <a:rPr lang="en-US" i="1" dirty="0"/>
              <a:t>flexibility</a:t>
            </a:r>
            <a:r>
              <a:rPr lang="en-US" dirty="0"/>
              <a:t>, having used up all its available uncommitted alternatives (Bateson) </a:t>
            </a:r>
          </a:p>
          <a:p>
            <a:endParaRPr lang="en-US" dirty="0"/>
          </a:p>
          <a:p>
            <a:pPr algn="ctr">
              <a:buFont typeface="Symbol" panose="05050102010706020507" pitchFamily="18" charset="2"/>
              <a:buChar char="Þ"/>
            </a:pPr>
            <a:r>
              <a:rPr lang="en-US" dirty="0"/>
              <a:t>physical and mental effects of </a:t>
            </a:r>
            <a:r>
              <a:rPr lang="en-US" i="1" dirty="0"/>
              <a:t>overwhelming</a:t>
            </a:r>
            <a:r>
              <a:rPr lang="en-US" dirty="0"/>
              <a:t> stress </a:t>
            </a:r>
          </a:p>
          <a:p>
            <a:pPr marL="0" indent="0" algn="ctr">
              <a:buNone/>
            </a:pPr>
            <a:r>
              <a:rPr lang="en-US" dirty="0"/>
              <a:t>of being powerless and helpless 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923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885D10-272C-4528-93CA-BD004B8802F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954502"/>
            <a:ext cx="10515600" cy="5146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Stress </a:t>
            </a:r>
            <a:r>
              <a:rPr lang="nl-NL" dirty="0" err="1"/>
              <a:t>involves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systemic</a:t>
            </a:r>
            <a:r>
              <a:rPr lang="nl-NL" dirty="0"/>
              <a:t> levels/ living </a:t>
            </a:r>
            <a:r>
              <a:rPr lang="nl-NL" dirty="0" err="1"/>
              <a:t>conditions</a:t>
            </a:r>
            <a:r>
              <a:rPr lang="nl-NL" dirty="0"/>
              <a:t>: </a:t>
            </a:r>
          </a:p>
          <a:p>
            <a:r>
              <a:rPr lang="nl-NL" dirty="0"/>
              <a:t>body-</a:t>
            </a:r>
            <a:r>
              <a:rPr lang="nl-NL" dirty="0" err="1"/>
              <a:t>brain</a:t>
            </a:r>
            <a:r>
              <a:rPr lang="nl-NL" dirty="0"/>
              <a:t>-society-environment-</a:t>
            </a:r>
            <a:r>
              <a:rPr lang="nl-NL" dirty="0" err="1"/>
              <a:t>geography</a:t>
            </a:r>
            <a:endParaRPr lang="nl-NL" dirty="0"/>
          </a:p>
          <a:p>
            <a:r>
              <a:rPr lang="nl-NL" dirty="0" err="1"/>
              <a:t>Interoceptive</a:t>
            </a:r>
            <a:r>
              <a:rPr lang="nl-NL" dirty="0"/>
              <a:t> </a:t>
            </a:r>
            <a:r>
              <a:rPr lang="nl-NL" dirty="0" err="1"/>
              <a:t>networks</a:t>
            </a:r>
            <a:r>
              <a:rPr lang="nl-NL" dirty="0"/>
              <a:t> - gut (</a:t>
            </a:r>
            <a:r>
              <a:rPr lang="nl-NL" dirty="0" err="1"/>
              <a:t>microbiome</a:t>
            </a:r>
            <a:r>
              <a:rPr lang="nl-NL" dirty="0"/>
              <a:t>)-thinking-</a:t>
            </a:r>
            <a:r>
              <a:rPr lang="nl-NL" dirty="0" err="1"/>
              <a:t>functioning</a:t>
            </a:r>
            <a:endParaRPr lang="nl-NL" dirty="0"/>
          </a:p>
          <a:p>
            <a:r>
              <a:rPr lang="nl-NL" dirty="0"/>
              <a:t>Constant en </a:t>
            </a:r>
            <a:r>
              <a:rPr lang="nl-NL" dirty="0" err="1"/>
              <a:t>continuing</a:t>
            </a:r>
            <a:r>
              <a:rPr lang="nl-NL" dirty="0"/>
              <a:t> </a:t>
            </a:r>
            <a:r>
              <a:rPr lang="nl-NL" dirty="0" err="1"/>
              <a:t>interaction</a:t>
            </a:r>
            <a:r>
              <a:rPr lang="nl-NL" dirty="0"/>
              <a:t> on </a:t>
            </a:r>
            <a:r>
              <a:rPr lang="nl-NL" dirty="0" err="1"/>
              <a:t>all</a:t>
            </a:r>
            <a:r>
              <a:rPr lang="nl-NL" dirty="0"/>
              <a:t> levels</a:t>
            </a:r>
          </a:p>
          <a:p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Starting</a:t>
            </a:r>
            <a:r>
              <a:rPr lang="nl-NL" dirty="0"/>
              <a:t> pre </a:t>
            </a:r>
            <a:r>
              <a:rPr lang="nl-NL" dirty="0" err="1"/>
              <a:t>birth</a:t>
            </a:r>
            <a:r>
              <a:rPr lang="nl-NL" dirty="0"/>
              <a:t>, </a:t>
            </a:r>
            <a:r>
              <a:rPr lang="nl-NL" dirty="0" err="1"/>
              <a:t>intergenerationally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Building </a:t>
            </a:r>
            <a:r>
              <a:rPr lang="nl-NL" dirty="0" err="1"/>
              <a:t>toxic</a:t>
            </a:r>
            <a:r>
              <a:rPr lang="nl-NL" dirty="0"/>
              <a:t> </a:t>
            </a:r>
            <a:r>
              <a:rPr lang="nl-NL" dirty="0" err="1"/>
              <a:t>effects</a:t>
            </a:r>
            <a:r>
              <a:rPr lang="nl-NL" dirty="0"/>
              <a:t> over life: </a:t>
            </a:r>
            <a:r>
              <a:rPr lang="nl-NL" dirty="0" err="1"/>
              <a:t>allostasis</a:t>
            </a:r>
            <a:r>
              <a:rPr lang="nl-NL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leading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a </a:t>
            </a:r>
            <a:r>
              <a:rPr lang="nl-NL" dirty="0" err="1"/>
              <a:t>variety</a:t>
            </a:r>
            <a:r>
              <a:rPr lang="nl-NL" dirty="0"/>
              <a:t> of life-</a:t>
            </a:r>
            <a:r>
              <a:rPr lang="nl-NL" dirty="0" err="1"/>
              <a:t>threatening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chronic</a:t>
            </a:r>
            <a:r>
              <a:rPr lang="nl-NL" dirty="0"/>
              <a:t> </a:t>
            </a:r>
            <a:r>
              <a:rPr lang="nl-NL" dirty="0" err="1"/>
              <a:t>physical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mental</a:t>
            </a:r>
            <a:r>
              <a:rPr lang="nl-NL" dirty="0"/>
              <a:t> </a:t>
            </a:r>
            <a:r>
              <a:rPr lang="nl-NL" dirty="0" err="1"/>
              <a:t>diseases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having</a:t>
            </a:r>
            <a:r>
              <a:rPr lang="nl-NL" dirty="0"/>
              <a:t> a direct </a:t>
            </a:r>
            <a:r>
              <a:rPr lang="nl-NL" dirty="0" err="1"/>
              <a:t>connection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psychosis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psychosis</a:t>
            </a:r>
            <a:r>
              <a:rPr lang="nl-NL" dirty="0"/>
              <a:t> </a:t>
            </a:r>
            <a:r>
              <a:rPr lang="nl-NL" dirty="0" err="1"/>
              <a:t>proneness</a:t>
            </a: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0831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Stress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0435" y="283385"/>
            <a:ext cx="6537149" cy="6357826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A581C68-9887-4FCF-BA65-BD7ECBA1D788}"/>
              </a:ext>
            </a:extLst>
          </p:cNvPr>
          <p:cNvSpPr/>
          <p:nvPr/>
        </p:nvSpPr>
        <p:spPr>
          <a:xfrm>
            <a:off x="9152709" y="6220448"/>
            <a:ext cx="1771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(</a:t>
            </a:r>
            <a:r>
              <a:rPr lang="nl-NL" dirty="0" err="1"/>
              <a:t>Chrousos</a:t>
            </a:r>
            <a:r>
              <a:rPr lang="nl-NL" dirty="0"/>
              <a:t>, 2009)</a:t>
            </a:r>
          </a:p>
        </p:txBody>
      </p:sp>
    </p:spTree>
    <p:extLst>
      <p:ext uri="{BB962C8B-B14F-4D97-AF65-F5344CB8AC3E}">
        <p14:creationId xmlns:p14="http://schemas.microsoft.com/office/powerpoint/2010/main" val="404524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6A9CA5-CAE4-4FE0-BBB5-126F2915DB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954088"/>
            <a:ext cx="10515600" cy="5009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/>
              <a:t>Culture buffering stress 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An over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ages</a:t>
            </a:r>
            <a:r>
              <a:rPr lang="nl-NL" dirty="0"/>
              <a:t> </a:t>
            </a:r>
            <a:r>
              <a:rPr lang="nl-NL" dirty="0" err="1"/>
              <a:t>transmitted</a:t>
            </a:r>
            <a:r>
              <a:rPr lang="nl-NL" dirty="0"/>
              <a:t> (but </a:t>
            </a:r>
            <a:r>
              <a:rPr lang="nl-NL" dirty="0" err="1"/>
              <a:t>still</a:t>
            </a:r>
            <a:r>
              <a:rPr lang="nl-NL" dirty="0"/>
              <a:t> ever </a:t>
            </a:r>
            <a:r>
              <a:rPr lang="nl-NL" dirty="0" err="1"/>
              <a:t>changing</a:t>
            </a:r>
            <a:r>
              <a:rPr lang="nl-NL" dirty="0"/>
              <a:t>) array of esp. </a:t>
            </a:r>
            <a:r>
              <a:rPr lang="nl-NL" dirty="0" err="1"/>
              <a:t>behavioral</a:t>
            </a:r>
            <a:r>
              <a:rPr lang="nl-NL" dirty="0"/>
              <a:t> </a:t>
            </a:r>
            <a:r>
              <a:rPr lang="nl-NL" i="1" dirty="0" err="1"/>
              <a:t>patterns</a:t>
            </a:r>
            <a:r>
              <a:rPr lang="nl-NL" dirty="0"/>
              <a:t>, </a:t>
            </a:r>
            <a:r>
              <a:rPr lang="nl-NL" dirty="0" err="1"/>
              <a:t>often</a:t>
            </a:r>
            <a:r>
              <a:rPr lang="nl-NL" dirty="0"/>
              <a:t> </a:t>
            </a:r>
            <a:r>
              <a:rPr lang="nl-NL" dirty="0" err="1"/>
              <a:t>unconsciously</a:t>
            </a:r>
            <a:r>
              <a:rPr lang="nl-NL" dirty="0"/>
              <a:t> </a:t>
            </a:r>
            <a:r>
              <a:rPr lang="nl-NL" dirty="0" err="1"/>
              <a:t>active</a:t>
            </a:r>
            <a:r>
              <a:rPr lang="nl-NL" dirty="0"/>
              <a:t>, 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A </a:t>
            </a:r>
            <a:r>
              <a:rPr lang="nl-NL" dirty="0" err="1"/>
              <a:t>tradition</a:t>
            </a:r>
            <a:r>
              <a:rPr lang="nl-NL" dirty="0"/>
              <a:t> of </a:t>
            </a:r>
            <a:r>
              <a:rPr lang="nl-NL" dirty="0" err="1"/>
              <a:t>purposeful</a:t>
            </a:r>
            <a:r>
              <a:rPr lang="nl-NL" dirty="0"/>
              <a:t> training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, of </a:t>
            </a:r>
            <a:r>
              <a:rPr lang="nl-NL" dirty="0" err="1"/>
              <a:t>formation</a:t>
            </a:r>
            <a:r>
              <a:rPr lang="nl-NL" i="1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Preventing</a:t>
            </a:r>
            <a:r>
              <a:rPr lang="nl-NL" dirty="0"/>
              <a:t> </a:t>
            </a:r>
            <a:r>
              <a:rPr lang="nl-NL" dirty="0" err="1"/>
              <a:t>overwhelming</a:t>
            </a:r>
            <a:r>
              <a:rPr lang="nl-NL" dirty="0"/>
              <a:t> stress</a:t>
            </a:r>
          </a:p>
          <a:p>
            <a:pPr marL="0" indent="0">
              <a:buNone/>
            </a:pP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425991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A5887-6672-4D91-A48E-6E4B1221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Basic </a:t>
            </a:r>
            <a:r>
              <a:rPr lang="nl-NL" dirty="0" err="1"/>
              <a:t>processes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998016-4F48-45E1-8D44-76096A66C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Genetics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Epigenetics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Developmental</a:t>
            </a:r>
            <a:r>
              <a:rPr lang="nl-NL" dirty="0"/>
              <a:t> </a:t>
            </a:r>
            <a:r>
              <a:rPr lang="nl-NL" dirty="0" err="1"/>
              <a:t>psychobiology</a:t>
            </a:r>
            <a:r>
              <a:rPr lang="nl-NL" dirty="0"/>
              <a:t> --- </a:t>
            </a:r>
            <a:r>
              <a:rPr lang="nl-NL" dirty="0" err="1"/>
              <a:t>developmental</a:t>
            </a:r>
            <a:r>
              <a:rPr lang="nl-NL" dirty="0"/>
              <a:t> </a:t>
            </a:r>
            <a:r>
              <a:rPr lang="nl-NL" dirty="0" err="1"/>
              <a:t>biopsychology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i="1" dirty="0" err="1"/>
              <a:t>Biocultural</a:t>
            </a:r>
            <a:r>
              <a:rPr lang="nl-NL" i="1" dirty="0"/>
              <a:t> co-</a:t>
            </a:r>
            <a:r>
              <a:rPr lang="nl-NL" i="1" dirty="0" err="1"/>
              <a:t>constructionism</a:t>
            </a:r>
            <a:endParaRPr lang="nl-NL" i="1" dirty="0"/>
          </a:p>
          <a:p>
            <a:pPr marL="0" indent="0" algn="ctr">
              <a:buNone/>
            </a:pPr>
            <a:r>
              <a:rPr lang="nl-NL" b="1" dirty="0"/>
              <a:t>The </a:t>
            </a:r>
            <a:r>
              <a:rPr lang="nl-NL" b="1" dirty="0" err="1"/>
              <a:t>expression</a:t>
            </a:r>
            <a:r>
              <a:rPr lang="nl-NL" b="1" dirty="0"/>
              <a:t> of </a:t>
            </a:r>
            <a:r>
              <a:rPr lang="nl-NL" b="1" dirty="0" err="1"/>
              <a:t>genes</a:t>
            </a:r>
            <a:r>
              <a:rPr lang="nl-NL" b="1" dirty="0"/>
              <a:t> is </a:t>
            </a:r>
            <a:r>
              <a:rPr lang="nl-NL" b="1" dirty="0" err="1"/>
              <a:t>dependent</a:t>
            </a:r>
            <a:r>
              <a:rPr lang="nl-NL" b="1" dirty="0"/>
              <a:t> </a:t>
            </a:r>
            <a:r>
              <a:rPr lang="nl-NL" b="1" dirty="0" err="1"/>
              <a:t>upon</a:t>
            </a:r>
            <a:r>
              <a:rPr lang="nl-NL" b="1" dirty="0"/>
              <a:t> </a:t>
            </a:r>
            <a:r>
              <a:rPr lang="nl-NL" b="1" dirty="0" err="1"/>
              <a:t>generations</a:t>
            </a:r>
            <a:r>
              <a:rPr lang="nl-NL" b="1" dirty="0"/>
              <a:t> long </a:t>
            </a:r>
            <a:r>
              <a:rPr lang="nl-NL" b="1" dirty="0" err="1"/>
              <a:t>and</a:t>
            </a:r>
            <a:r>
              <a:rPr lang="nl-NL" b="1" dirty="0"/>
              <a:t> life long </a:t>
            </a:r>
            <a:r>
              <a:rPr lang="nl-NL" b="1" dirty="0" err="1"/>
              <a:t>interaction</a:t>
            </a:r>
            <a:r>
              <a:rPr lang="nl-NL" b="1" dirty="0"/>
              <a:t> </a:t>
            </a:r>
            <a:r>
              <a:rPr lang="nl-NL" b="1" dirty="0" err="1"/>
              <a:t>with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[</a:t>
            </a:r>
            <a:r>
              <a:rPr lang="nl-NL" b="1" dirty="0" err="1"/>
              <a:t>physical</a:t>
            </a:r>
            <a:r>
              <a:rPr lang="nl-NL" b="1" dirty="0"/>
              <a:t>, </a:t>
            </a:r>
            <a:r>
              <a:rPr lang="nl-NL" b="1" dirty="0" err="1"/>
              <a:t>social</a:t>
            </a:r>
            <a:r>
              <a:rPr lang="nl-NL" b="1" dirty="0"/>
              <a:t>, </a:t>
            </a:r>
            <a:r>
              <a:rPr lang="nl-NL" b="1" dirty="0" err="1"/>
              <a:t>cultural</a:t>
            </a:r>
            <a:r>
              <a:rPr lang="nl-NL" b="1" dirty="0"/>
              <a:t>] environment</a:t>
            </a:r>
          </a:p>
        </p:txBody>
      </p:sp>
    </p:spTree>
    <p:extLst>
      <p:ext uri="{BB962C8B-B14F-4D97-AF65-F5344CB8AC3E}">
        <p14:creationId xmlns:p14="http://schemas.microsoft.com/office/powerpoint/2010/main" val="48634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200" dirty="0" err="1"/>
              <a:t>Neuronal</a:t>
            </a:r>
            <a:r>
              <a:rPr lang="nl-NL" sz="3200" dirty="0"/>
              <a:t> </a:t>
            </a:r>
            <a:r>
              <a:rPr lang="nl-NL" sz="3200" dirty="0" err="1"/>
              <a:t>growth</a:t>
            </a:r>
            <a:endParaRPr lang="nl-NL" sz="3200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3" b="15303"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03650"/>
          </a:xfrm>
        </p:spPr>
        <p:txBody>
          <a:bodyPr>
            <a:normAutofit fontScale="92500"/>
          </a:bodyPr>
          <a:lstStyle/>
          <a:p>
            <a:endParaRPr lang="nl-NL" sz="2800" dirty="0"/>
          </a:p>
          <a:p>
            <a:r>
              <a:rPr lang="nl-NL" sz="2800" dirty="0"/>
              <a:t>The building of </a:t>
            </a:r>
            <a:r>
              <a:rPr lang="nl-NL" sz="2800" dirty="0" err="1"/>
              <a:t>patterns</a:t>
            </a:r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r>
              <a:rPr lang="nl-NL" sz="4000" dirty="0"/>
              <a:t>Absolute </a:t>
            </a:r>
            <a:r>
              <a:rPr lang="nl-NL" sz="4000" dirty="0" err="1"/>
              <a:t>necessary</a:t>
            </a:r>
            <a:r>
              <a:rPr lang="nl-NL" sz="4000" dirty="0"/>
              <a:t> </a:t>
            </a:r>
            <a:r>
              <a:rPr lang="nl-NL" sz="4000" dirty="0" err="1"/>
              <a:t>condition</a:t>
            </a:r>
            <a:r>
              <a:rPr lang="nl-NL" sz="4000" dirty="0"/>
              <a:t>: </a:t>
            </a:r>
            <a:r>
              <a:rPr lang="nl-NL" sz="4000" dirty="0" err="1"/>
              <a:t>sensorimotor</a:t>
            </a:r>
            <a:r>
              <a:rPr lang="nl-NL" sz="4000" dirty="0"/>
              <a:t> input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963059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510748" y="1411071"/>
            <a:ext cx="94355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1. </a:t>
            </a:r>
            <a:r>
              <a:rPr lang="en-US" sz="2400" dirty="0"/>
              <a:t>Primary-process, basic-primordial affects (sub-neocortical)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Emotional affects (emotion action systems; </a:t>
            </a:r>
            <a:r>
              <a:rPr lang="nl-NL" sz="2400" dirty="0" err="1"/>
              <a:t>intentions</a:t>
            </a:r>
            <a:r>
              <a:rPr lang="nl-NL" sz="2400" dirty="0"/>
              <a:t>-in-actions)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Homeostatic affects (hunger, thirst, etc.; via brain-body </a:t>
            </a:r>
            <a:r>
              <a:rPr lang="nl-NL" sz="2400" dirty="0" err="1"/>
              <a:t>interoceptors</a:t>
            </a:r>
            <a:r>
              <a:rPr lang="nl-NL" sz="2400" dirty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Sensory affects (</a:t>
            </a:r>
            <a:r>
              <a:rPr lang="en-US" sz="2400" dirty="0" err="1"/>
              <a:t>sensorially</a:t>
            </a:r>
            <a:r>
              <a:rPr lang="en-US" sz="2400" dirty="0"/>
              <a:t> triggered pleasurable-</a:t>
            </a:r>
            <a:r>
              <a:rPr lang="en-US" sz="2400" dirty="0" err="1"/>
              <a:t>displeasurable</a:t>
            </a:r>
            <a:r>
              <a:rPr lang="en-US" sz="2400" dirty="0"/>
              <a:t> </a:t>
            </a:r>
            <a:r>
              <a:rPr lang="nl-NL" sz="2400" dirty="0" err="1"/>
              <a:t>feelings</a:t>
            </a:r>
            <a:r>
              <a:rPr lang="nl-NL" sz="2400" dirty="0"/>
              <a:t>)</a:t>
            </a:r>
          </a:p>
          <a:p>
            <a:r>
              <a:rPr lang="en-US" sz="2400" dirty="0"/>
              <a:t>2. Secondary-process emotions (learning via basal ganglia)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NL" sz="2400" dirty="0" err="1"/>
              <a:t>Classical</a:t>
            </a:r>
            <a:r>
              <a:rPr lang="nl-NL" sz="2400" dirty="0"/>
              <a:t> </a:t>
            </a:r>
            <a:r>
              <a:rPr lang="nl-NL" sz="2400" dirty="0" err="1"/>
              <a:t>conditioning</a:t>
            </a:r>
            <a:endParaRPr lang="nl-NL" sz="24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Instrumental and operant conditioning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NL" sz="2400" dirty="0" err="1"/>
              <a:t>Emotional</a:t>
            </a:r>
            <a:r>
              <a:rPr lang="nl-NL" sz="2400" dirty="0"/>
              <a:t> </a:t>
            </a:r>
            <a:r>
              <a:rPr lang="nl-NL" sz="2400" dirty="0" err="1"/>
              <a:t>habits</a:t>
            </a:r>
            <a:endParaRPr lang="nl-NL" sz="2400" dirty="0"/>
          </a:p>
          <a:p>
            <a:r>
              <a:rPr lang="en-US" sz="2400" dirty="0"/>
              <a:t>3. Tertiary affects and neocortical “awareness” functions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Cognitive executive functions: thoughts and planning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Emotional ruminations and regulations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NL" sz="2400" dirty="0"/>
              <a:t>“Free-</a:t>
            </a:r>
            <a:r>
              <a:rPr lang="nl-NL" sz="2400" dirty="0" err="1"/>
              <a:t>will</a:t>
            </a:r>
            <a:r>
              <a:rPr lang="nl-NL" sz="2400" dirty="0"/>
              <a:t>” or </a:t>
            </a:r>
            <a:r>
              <a:rPr lang="nl-NL" sz="2400" dirty="0" err="1"/>
              <a:t>intention</a:t>
            </a:r>
            <a:r>
              <a:rPr lang="nl-NL" sz="2400" dirty="0"/>
              <a:t>-</a:t>
            </a:r>
            <a:r>
              <a:rPr lang="nl-NL" sz="2400" dirty="0" err="1"/>
              <a:t>to</a:t>
            </a:r>
            <a:r>
              <a:rPr lang="nl-NL" sz="2400" dirty="0"/>
              <a:t>-act				</a:t>
            </a:r>
            <a:r>
              <a:rPr lang="en-US" sz="2000" dirty="0"/>
              <a:t> (</a:t>
            </a:r>
            <a:r>
              <a:rPr lang="en-US" sz="2000" dirty="0" err="1"/>
              <a:t>Panksepp</a:t>
            </a:r>
            <a:r>
              <a:rPr lang="en-US" sz="2000" dirty="0"/>
              <a:t>, 2010)</a:t>
            </a:r>
            <a:endParaRPr lang="nl-NL" sz="2400" dirty="0"/>
          </a:p>
        </p:txBody>
      </p:sp>
      <p:sp>
        <p:nvSpPr>
          <p:cNvPr id="8" name="Rechthoek 7"/>
          <p:cNvSpPr/>
          <p:nvPr/>
        </p:nvSpPr>
        <p:spPr>
          <a:xfrm>
            <a:off x="1437861" y="354788"/>
            <a:ext cx="9581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+mj-lt"/>
                <a:ea typeface="+mj-ea"/>
                <a:cs typeface="+mj-cs"/>
              </a:rPr>
              <a:t>brain emotion-affective processing</a:t>
            </a:r>
            <a:endParaRPr lang="nl-NL" sz="4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797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E7C8EB-D1F3-4F8F-A741-B1435A75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90A8A7-099D-49C3-ADF0-E73072E5C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ISPS board NL &amp; </a:t>
            </a:r>
            <a:r>
              <a:rPr lang="nl-NL" dirty="0" err="1"/>
              <a:t>organizing</a:t>
            </a:r>
            <a:r>
              <a:rPr lang="nl-NL" dirty="0"/>
              <a:t> </a:t>
            </a:r>
            <a:r>
              <a:rPr lang="nl-NL" dirty="0" err="1"/>
              <a:t>committee</a:t>
            </a:r>
            <a:r>
              <a:rPr lang="nl-NL" dirty="0"/>
              <a:t> </a:t>
            </a:r>
            <a:r>
              <a:rPr lang="nl-NL" dirty="0" err="1"/>
              <a:t>Stranger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City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en-US" dirty="0"/>
              <a:t>Specialist Group Cultural Psychiatry Parnassia Mental Health </a:t>
            </a:r>
          </a:p>
          <a:p>
            <a:pPr marL="0" indent="0">
              <a:buNone/>
            </a:pPr>
            <a:r>
              <a:rPr lang="en-US" dirty="0"/>
              <a:t>Special Committee on Cultural Diversity Dutch Institute for Psychologists (NIP)</a:t>
            </a:r>
          </a:p>
          <a:p>
            <a:pPr marL="0" indent="0">
              <a:buNone/>
            </a:pPr>
            <a:r>
              <a:rPr lang="nl-NL" dirty="0"/>
              <a:t>International </a:t>
            </a:r>
            <a:r>
              <a:rPr lang="nl-NL" dirty="0" err="1"/>
              <a:t>Committee</a:t>
            </a:r>
            <a:r>
              <a:rPr lang="nl-NL" dirty="0"/>
              <a:t> on </a:t>
            </a:r>
            <a:r>
              <a:rPr lang="nl-NL" dirty="0" err="1"/>
              <a:t>Cultural</a:t>
            </a:r>
            <a:r>
              <a:rPr lang="nl-NL" dirty="0"/>
              <a:t> </a:t>
            </a:r>
            <a:r>
              <a:rPr lang="nl-NL" dirty="0" err="1"/>
              <a:t>Consultation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606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060490" y="464774"/>
            <a:ext cx="407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Executive </a:t>
            </a:r>
            <a:r>
              <a:rPr lang="nl-NL" dirty="0" err="1"/>
              <a:t>functions</a:t>
            </a:r>
            <a:r>
              <a:rPr lang="nl-NL" dirty="0"/>
              <a:t> PREFRONTAL CORTEX</a:t>
            </a:r>
          </a:p>
        </p:txBody>
      </p:sp>
      <p:sp>
        <p:nvSpPr>
          <p:cNvPr id="5" name="Rechthoek 4"/>
          <p:cNvSpPr/>
          <p:nvPr/>
        </p:nvSpPr>
        <p:spPr>
          <a:xfrm>
            <a:off x="1986771" y="2571800"/>
            <a:ext cx="1558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1. REFLECTION</a:t>
            </a:r>
          </a:p>
        </p:txBody>
      </p:sp>
      <p:sp>
        <p:nvSpPr>
          <p:cNvPr id="6" name="Rechthoek 5"/>
          <p:cNvSpPr/>
          <p:nvPr/>
        </p:nvSpPr>
        <p:spPr>
          <a:xfrm>
            <a:off x="4024167" y="2572678"/>
            <a:ext cx="1737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2. IMAGINATION</a:t>
            </a:r>
          </a:p>
        </p:txBody>
      </p:sp>
      <p:sp>
        <p:nvSpPr>
          <p:cNvPr id="7" name="Rechthoek 6"/>
          <p:cNvSpPr/>
          <p:nvPr/>
        </p:nvSpPr>
        <p:spPr>
          <a:xfrm>
            <a:off x="6598293" y="2571800"/>
            <a:ext cx="1307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3. EMPATHY</a:t>
            </a:r>
          </a:p>
        </p:txBody>
      </p:sp>
      <p:sp>
        <p:nvSpPr>
          <p:cNvPr id="8" name="Rechthoek 7"/>
          <p:cNvSpPr/>
          <p:nvPr/>
        </p:nvSpPr>
        <p:spPr>
          <a:xfrm>
            <a:off x="8583598" y="2612328"/>
            <a:ext cx="2109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4. CREATIVITY / PLAY</a:t>
            </a:r>
          </a:p>
        </p:txBody>
      </p:sp>
      <p:sp>
        <p:nvSpPr>
          <p:cNvPr id="9" name="Rechthoek 8"/>
          <p:cNvSpPr/>
          <p:nvPr/>
        </p:nvSpPr>
        <p:spPr>
          <a:xfrm>
            <a:off x="1940263" y="2932774"/>
            <a:ext cx="1684224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1600" dirty="0" err="1"/>
              <a:t>Self</a:t>
            </a:r>
            <a:r>
              <a:rPr lang="nl-NL" sz="1600" dirty="0"/>
              <a:t>-talk</a:t>
            </a:r>
          </a:p>
          <a:p>
            <a:r>
              <a:rPr lang="nl-NL" sz="1600" dirty="0" err="1"/>
              <a:t>Self</a:t>
            </a:r>
            <a:r>
              <a:rPr lang="nl-NL" sz="1600" dirty="0"/>
              <a:t> </a:t>
            </a:r>
            <a:r>
              <a:rPr lang="nl-NL" sz="1600" dirty="0" err="1"/>
              <a:t>critisism</a:t>
            </a:r>
            <a:r>
              <a:rPr lang="nl-NL" sz="1600" dirty="0"/>
              <a:t> </a:t>
            </a:r>
          </a:p>
          <a:p>
            <a:r>
              <a:rPr lang="nl-NL" sz="1600" dirty="0" err="1"/>
              <a:t>Self</a:t>
            </a:r>
            <a:r>
              <a:rPr lang="nl-NL" sz="1600" dirty="0"/>
              <a:t> </a:t>
            </a:r>
            <a:r>
              <a:rPr lang="nl-NL" sz="1600" dirty="0" err="1"/>
              <a:t>understandig</a:t>
            </a:r>
            <a:endParaRPr lang="nl-NL" sz="1600" dirty="0"/>
          </a:p>
          <a:p>
            <a:endParaRPr lang="nl-NL" sz="1600" dirty="0"/>
          </a:p>
        </p:txBody>
      </p:sp>
      <p:sp>
        <p:nvSpPr>
          <p:cNvPr id="10" name="Rechthoek 9"/>
          <p:cNvSpPr/>
          <p:nvPr/>
        </p:nvSpPr>
        <p:spPr>
          <a:xfrm>
            <a:off x="4080645" y="2934613"/>
            <a:ext cx="1684225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1600" dirty="0" err="1"/>
              <a:t>Looking</a:t>
            </a:r>
            <a:r>
              <a:rPr lang="nl-NL" sz="1600" dirty="0"/>
              <a:t> forward </a:t>
            </a:r>
            <a:r>
              <a:rPr lang="nl-NL" sz="1600" dirty="0" err="1"/>
              <a:t>and</a:t>
            </a:r>
            <a:r>
              <a:rPr lang="nl-NL" sz="1600" dirty="0"/>
              <a:t> backward </a:t>
            </a:r>
            <a:r>
              <a:rPr lang="nl-NL" sz="1600" dirty="0" err="1"/>
              <a:t>with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mind’s</a:t>
            </a:r>
            <a:r>
              <a:rPr lang="nl-NL" sz="1600" dirty="0"/>
              <a:t> </a:t>
            </a:r>
            <a:r>
              <a:rPr lang="nl-NL" sz="1600" dirty="0" err="1"/>
              <a:t>eye</a:t>
            </a:r>
            <a:r>
              <a:rPr lang="nl-NL" sz="1600" dirty="0"/>
              <a:t> </a:t>
            </a:r>
          </a:p>
        </p:txBody>
      </p:sp>
      <p:sp>
        <p:nvSpPr>
          <p:cNvPr id="11" name="Rechthoek 10"/>
          <p:cNvSpPr/>
          <p:nvPr/>
        </p:nvSpPr>
        <p:spPr>
          <a:xfrm>
            <a:off x="6467954" y="2943244"/>
            <a:ext cx="182902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1600" dirty="0" err="1"/>
              <a:t>Being</a:t>
            </a:r>
            <a:r>
              <a:rPr lang="nl-NL" sz="1600" dirty="0"/>
              <a:t> </a:t>
            </a:r>
            <a:r>
              <a:rPr lang="nl-NL" sz="1600" dirty="0" err="1"/>
              <a:t>able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think</a:t>
            </a:r>
            <a:r>
              <a:rPr lang="nl-NL" sz="1600" dirty="0"/>
              <a:t> </a:t>
            </a:r>
            <a:r>
              <a:rPr lang="nl-NL" sz="1600" dirty="0" err="1"/>
              <a:t>about</a:t>
            </a:r>
            <a:r>
              <a:rPr lang="nl-NL" sz="1600" dirty="0"/>
              <a:t> </a:t>
            </a:r>
            <a:r>
              <a:rPr lang="nl-NL" sz="1600" dirty="0" err="1"/>
              <a:t>own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other’s</a:t>
            </a:r>
            <a:r>
              <a:rPr lang="nl-NL" sz="1600" dirty="0"/>
              <a:t> </a:t>
            </a:r>
            <a:r>
              <a:rPr lang="nl-NL" sz="1600" dirty="0" err="1"/>
              <a:t>feelings</a:t>
            </a:r>
            <a:r>
              <a:rPr lang="nl-NL" sz="1600" dirty="0"/>
              <a:t>/ </a:t>
            </a:r>
            <a:r>
              <a:rPr lang="nl-NL" sz="1600" dirty="0" err="1"/>
              <a:t>mentalizing</a:t>
            </a:r>
            <a:r>
              <a:rPr lang="nl-NL" sz="1600" dirty="0"/>
              <a:t>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605943" y="2943244"/>
            <a:ext cx="2098439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1600" dirty="0" err="1"/>
              <a:t>Creating</a:t>
            </a:r>
            <a:r>
              <a:rPr lang="nl-NL" sz="1600" dirty="0"/>
              <a:t> new </a:t>
            </a:r>
            <a:r>
              <a:rPr lang="nl-NL" sz="1600" dirty="0" err="1"/>
              <a:t>thoughts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goals </a:t>
            </a:r>
          </a:p>
          <a:p>
            <a:endParaRPr lang="nl-NL" sz="1600" dirty="0"/>
          </a:p>
          <a:p>
            <a:r>
              <a:rPr lang="nl-NL" sz="1600" dirty="0"/>
              <a:t> </a:t>
            </a:r>
          </a:p>
        </p:txBody>
      </p:sp>
      <p:sp>
        <p:nvSpPr>
          <p:cNvPr id="15" name="Ovaal 14"/>
          <p:cNvSpPr/>
          <p:nvPr/>
        </p:nvSpPr>
        <p:spPr>
          <a:xfrm>
            <a:off x="4349577" y="4390796"/>
            <a:ext cx="3492843" cy="1752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/>
              <a:t>Flexible</a:t>
            </a:r>
            <a:r>
              <a:rPr lang="nl-NL" sz="2000" dirty="0"/>
              <a:t>, </a:t>
            </a:r>
            <a:r>
              <a:rPr lang="nl-NL" sz="2000" dirty="0" err="1"/>
              <a:t>forwardlooking</a:t>
            </a:r>
            <a:r>
              <a:rPr lang="nl-NL" sz="2000" dirty="0"/>
              <a:t>, </a:t>
            </a:r>
            <a:r>
              <a:rPr lang="nl-NL" sz="2000" dirty="0" err="1"/>
              <a:t>optimal</a:t>
            </a:r>
            <a:r>
              <a:rPr lang="nl-NL" sz="2000" dirty="0"/>
              <a:t> goal </a:t>
            </a:r>
            <a:r>
              <a:rPr lang="nl-NL" sz="2000" dirty="0" err="1"/>
              <a:t>directive</a:t>
            </a:r>
            <a:r>
              <a:rPr lang="nl-NL" sz="2000" dirty="0"/>
              <a:t>  </a:t>
            </a:r>
            <a:r>
              <a:rPr lang="nl-NL" sz="2000" dirty="0" err="1"/>
              <a:t>behavior</a:t>
            </a:r>
            <a:endParaRPr lang="nl-NL" sz="2000" dirty="0"/>
          </a:p>
        </p:txBody>
      </p:sp>
      <p:sp>
        <p:nvSpPr>
          <p:cNvPr id="16" name="Ovaal 15"/>
          <p:cNvSpPr/>
          <p:nvPr/>
        </p:nvSpPr>
        <p:spPr>
          <a:xfrm>
            <a:off x="4435183" y="980356"/>
            <a:ext cx="3237469" cy="1343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Selfregulation</a:t>
            </a:r>
            <a:endParaRPr lang="nl-NL" sz="2400" dirty="0"/>
          </a:p>
          <a:p>
            <a:pPr algn="ctr"/>
            <a:r>
              <a:rPr lang="nl-NL" sz="1400" dirty="0" err="1"/>
              <a:t>Being</a:t>
            </a:r>
            <a:r>
              <a:rPr lang="nl-NL" sz="1400" dirty="0"/>
              <a:t> </a:t>
            </a:r>
            <a:r>
              <a:rPr lang="nl-NL" sz="1400" dirty="0" err="1"/>
              <a:t>able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endParaRPr lang="nl-NL" dirty="0"/>
          </a:p>
          <a:p>
            <a:pPr algn="ctr"/>
            <a:r>
              <a:rPr lang="nl-NL" dirty="0"/>
              <a:t>stop, </a:t>
            </a:r>
            <a:r>
              <a:rPr lang="nl-NL" dirty="0" err="1"/>
              <a:t>watch</a:t>
            </a:r>
            <a:r>
              <a:rPr lang="nl-NL" dirty="0"/>
              <a:t>, listen &amp; feel</a:t>
            </a:r>
          </a:p>
        </p:txBody>
      </p:sp>
      <p:cxnSp>
        <p:nvCxnSpPr>
          <p:cNvPr id="18" name="Rechte verbindingslijn met pijl 17"/>
          <p:cNvCxnSpPr>
            <a:cxnSpLocks/>
          </p:cNvCxnSpPr>
          <p:nvPr/>
        </p:nvCxnSpPr>
        <p:spPr>
          <a:xfrm>
            <a:off x="2903544" y="4040155"/>
            <a:ext cx="1659562" cy="8631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>
            <a:cxnSpLocks/>
            <a:stCxn id="10" idx="2"/>
          </p:cNvCxnSpPr>
          <p:nvPr/>
        </p:nvCxnSpPr>
        <p:spPr>
          <a:xfrm>
            <a:off x="4922758" y="4011831"/>
            <a:ext cx="346067" cy="6273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>
            <a:cxnSpLocks/>
            <a:endCxn id="15" idx="0"/>
          </p:cNvCxnSpPr>
          <p:nvPr/>
        </p:nvCxnSpPr>
        <p:spPr>
          <a:xfrm flipH="1">
            <a:off x="6095999" y="2434858"/>
            <a:ext cx="2" cy="1955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>
            <a:cxnSpLocks/>
            <a:stCxn id="11" idx="2"/>
          </p:cNvCxnSpPr>
          <p:nvPr/>
        </p:nvCxnSpPr>
        <p:spPr>
          <a:xfrm flipH="1">
            <a:off x="6977696" y="4020462"/>
            <a:ext cx="404768" cy="681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>
            <a:cxnSpLocks/>
            <a:stCxn id="12" idx="2"/>
          </p:cNvCxnSpPr>
          <p:nvPr/>
        </p:nvCxnSpPr>
        <p:spPr>
          <a:xfrm flipH="1">
            <a:off x="7686261" y="4020462"/>
            <a:ext cx="1968902" cy="8828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>
            <a:cxnSpLocks/>
            <a:endCxn id="5" idx="0"/>
          </p:cNvCxnSpPr>
          <p:nvPr/>
        </p:nvCxnSpPr>
        <p:spPr>
          <a:xfrm flipH="1">
            <a:off x="2766023" y="1987758"/>
            <a:ext cx="1845374" cy="584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>
            <a:cxnSpLocks/>
            <a:endCxn id="6" idx="0"/>
          </p:cNvCxnSpPr>
          <p:nvPr/>
        </p:nvCxnSpPr>
        <p:spPr>
          <a:xfrm flipH="1">
            <a:off x="4892931" y="2230016"/>
            <a:ext cx="255520" cy="3426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>
            <a:cxnSpLocks/>
            <a:endCxn id="7" idx="0"/>
          </p:cNvCxnSpPr>
          <p:nvPr/>
        </p:nvCxnSpPr>
        <p:spPr>
          <a:xfrm>
            <a:off x="6913984" y="2250238"/>
            <a:ext cx="337821" cy="3215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/>
          <p:cNvCxnSpPr>
            <a:cxnSpLocks/>
            <a:endCxn id="8" idx="0"/>
          </p:cNvCxnSpPr>
          <p:nvPr/>
        </p:nvCxnSpPr>
        <p:spPr>
          <a:xfrm>
            <a:off x="7527227" y="2037598"/>
            <a:ext cx="2111019" cy="5747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443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FB47470-1DFA-4027-895E-28D20CF6C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309" y="554487"/>
            <a:ext cx="6529382" cy="574902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E0D2E6D-82DC-4C54-8E35-27A2DAF37F60}"/>
              </a:ext>
            </a:extLst>
          </p:cNvPr>
          <p:cNvSpPr txBox="1"/>
          <p:nvPr/>
        </p:nvSpPr>
        <p:spPr>
          <a:xfrm>
            <a:off x="9501188" y="598034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685800"/>
            <a:r>
              <a:rPr lang="nl-NL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(Tomas &amp; Vissers, 2019)</a:t>
            </a:r>
            <a:endParaRPr lang="nl-NL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09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4E7F541-BFAD-4C5F-8AB4-AFE41B2C3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>
                <a:solidFill>
                  <a:prstClr val="black"/>
                </a:solidFill>
              </a:rPr>
            </a:br>
            <a:r>
              <a:rPr lang="nl-NL" dirty="0">
                <a:solidFill>
                  <a:prstClr val="black"/>
                </a:solidFill>
              </a:rPr>
              <a:t>3. Group </a:t>
            </a:r>
            <a:r>
              <a:rPr lang="nl-NL" dirty="0" err="1">
                <a:solidFill>
                  <a:prstClr val="black"/>
                </a:solidFill>
              </a:rPr>
              <a:t>processes</a:t>
            </a:r>
            <a:br>
              <a:rPr lang="nl-NL" dirty="0">
                <a:solidFill>
                  <a:prstClr val="black"/>
                </a:solidFill>
              </a:rPr>
            </a:b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18A3F5C-E1B9-42CF-AC0C-51FFF3BC4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Humans</a:t>
            </a:r>
            <a:r>
              <a:rPr lang="nl-NL" dirty="0"/>
              <a:t> are </a:t>
            </a:r>
            <a:r>
              <a:rPr lang="nl-NL" dirty="0" err="1"/>
              <a:t>essentially</a:t>
            </a:r>
            <a:r>
              <a:rPr lang="nl-NL" dirty="0"/>
              <a:t> </a:t>
            </a:r>
            <a:r>
              <a:rPr lang="nl-NL" dirty="0" err="1"/>
              <a:t>group</a:t>
            </a:r>
            <a:r>
              <a:rPr lang="nl-NL" dirty="0"/>
              <a:t> </a:t>
            </a:r>
            <a:r>
              <a:rPr lang="nl-NL" dirty="0" err="1"/>
              <a:t>beings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gifted</a:t>
            </a:r>
            <a:r>
              <a:rPr lang="nl-NL" dirty="0"/>
              <a:t> </a:t>
            </a:r>
            <a:r>
              <a:rPr lang="nl-NL" dirty="0" err="1"/>
              <a:t>with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integrative</a:t>
            </a:r>
            <a:r>
              <a:rPr lang="nl-NL" dirty="0"/>
              <a:t> power of </a:t>
            </a:r>
            <a:r>
              <a:rPr lang="nl-NL" sz="4000" dirty="0" err="1"/>
              <a:t>language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6086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Culture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sperm</a:t>
            </a:r>
            <a:r>
              <a:rPr lang="nl-NL" dirty="0"/>
              <a:t> </a:t>
            </a:r>
            <a:r>
              <a:rPr lang="nl-NL" dirty="0" err="1"/>
              <a:t>whale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1045" y="1690687"/>
            <a:ext cx="4807806" cy="3926203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half" idx="4294967295"/>
          </p:nvPr>
        </p:nvSpPr>
        <p:spPr>
          <a:xfrm>
            <a:off x="344557" y="1690687"/>
            <a:ext cx="4793629" cy="4776373"/>
          </a:xfrm>
        </p:spPr>
        <p:txBody>
          <a:bodyPr>
            <a:normAutofit/>
          </a:bodyPr>
          <a:lstStyle/>
          <a:p>
            <a:r>
              <a:rPr lang="nl-NL" dirty="0"/>
              <a:t>clans </a:t>
            </a:r>
            <a:r>
              <a:rPr lang="nl-NL" dirty="0" err="1"/>
              <a:t>having</a:t>
            </a:r>
            <a:r>
              <a:rPr lang="nl-NL" dirty="0"/>
              <a:t> </a:t>
            </a:r>
            <a:r>
              <a:rPr lang="nl-NL" dirty="0" err="1"/>
              <a:t>distinct</a:t>
            </a:r>
            <a:r>
              <a:rPr lang="nl-NL" dirty="0"/>
              <a:t> </a:t>
            </a:r>
            <a:r>
              <a:rPr lang="nl-NL" dirty="0" err="1"/>
              <a:t>habits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manners</a:t>
            </a:r>
            <a:r>
              <a:rPr lang="nl-NL" dirty="0"/>
              <a:t> ;</a:t>
            </a:r>
          </a:p>
          <a:p>
            <a:r>
              <a:rPr lang="nl-NL" dirty="0" err="1"/>
              <a:t>communicating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using</a:t>
            </a:r>
            <a:r>
              <a:rPr lang="nl-NL" dirty="0"/>
              <a:t> ‘clicks’;</a:t>
            </a:r>
          </a:p>
          <a:p>
            <a:r>
              <a:rPr lang="nl-NL" dirty="0" err="1"/>
              <a:t>exclusive</a:t>
            </a:r>
            <a:r>
              <a:rPr lang="nl-NL" dirty="0"/>
              <a:t> </a:t>
            </a:r>
            <a:r>
              <a:rPr lang="nl-NL" dirty="0" err="1"/>
              <a:t>interaction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others</a:t>
            </a:r>
            <a:r>
              <a:rPr lang="nl-NL" dirty="0"/>
              <a:t> </a:t>
            </a:r>
            <a:r>
              <a:rPr lang="nl-NL" dirty="0" err="1"/>
              <a:t>clicking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same</a:t>
            </a:r>
            <a:r>
              <a:rPr lang="nl-NL" dirty="0"/>
              <a:t> dialect; </a:t>
            </a:r>
          </a:p>
          <a:p>
            <a:r>
              <a:rPr lang="nl-NL" dirty="0" err="1"/>
              <a:t>young</a:t>
            </a:r>
            <a:r>
              <a:rPr lang="nl-NL" dirty="0"/>
              <a:t> </a:t>
            </a:r>
            <a:r>
              <a:rPr lang="nl-NL" dirty="0" err="1"/>
              <a:t>learn</a:t>
            </a:r>
            <a:r>
              <a:rPr lang="nl-NL" dirty="0"/>
              <a:t> dialect </a:t>
            </a:r>
            <a:r>
              <a:rPr lang="nl-NL" dirty="0" err="1"/>
              <a:t>by</a:t>
            </a:r>
            <a:r>
              <a:rPr lang="nl-NL" dirty="0"/>
              <a:t> family, a </a:t>
            </a:r>
            <a:r>
              <a:rPr lang="nl-NL" dirty="0" err="1"/>
              <a:t>process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takes </a:t>
            </a:r>
            <a:r>
              <a:rPr lang="nl-NL" dirty="0" err="1"/>
              <a:t>many</a:t>
            </a:r>
            <a:r>
              <a:rPr lang="nl-NL" dirty="0"/>
              <a:t> </a:t>
            </a:r>
            <a:r>
              <a:rPr lang="nl-NL" dirty="0" err="1"/>
              <a:t>years</a:t>
            </a:r>
            <a:r>
              <a:rPr lang="nl-NL" dirty="0"/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578893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1CDFE-D0C6-436B-8258-9D0AEDE00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First </a:t>
            </a:r>
            <a:r>
              <a:rPr lang="nl-NL" dirty="0" err="1"/>
              <a:t>impressions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59532F-AA47-4E55-A002-4FBCA736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err="1"/>
              <a:t>Within</a:t>
            </a:r>
            <a:r>
              <a:rPr lang="nl-NL" dirty="0"/>
              <a:t> 1 second </a:t>
            </a:r>
            <a:r>
              <a:rPr lang="nl-NL" dirty="0" err="1"/>
              <a:t>there</a:t>
            </a:r>
            <a:r>
              <a:rPr lang="nl-NL" dirty="0"/>
              <a:t> is a ‘</a:t>
            </a:r>
            <a:r>
              <a:rPr lang="nl-NL" dirty="0" err="1"/>
              <a:t>decision</a:t>
            </a:r>
            <a:r>
              <a:rPr lang="nl-NL" dirty="0"/>
              <a:t>’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another</a:t>
            </a:r>
            <a:r>
              <a:rPr lang="nl-NL" dirty="0"/>
              <a:t> person is </a:t>
            </a:r>
            <a:r>
              <a:rPr lang="nl-NL" dirty="0" err="1"/>
              <a:t>likable</a:t>
            </a:r>
            <a:r>
              <a:rPr lang="nl-NL" dirty="0"/>
              <a:t> or not</a:t>
            </a:r>
          </a:p>
          <a:p>
            <a:pPr marL="0" indent="0" algn="ctr">
              <a:buNone/>
            </a:pPr>
            <a:r>
              <a:rPr lang="nl-NL" dirty="0"/>
              <a:t>Click or no click</a:t>
            </a:r>
          </a:p>
          <a:p>
            <a:pPr marL="0" indent="0" algn="ctr">
              <a:buNone/>
            </a:pP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possible</a:t>
            </a:r>
            <a:r>
              <a:rPr lang="nl-NL" dirty="0"/>
              <a:t> </a:t>
            </a:r>
            <a:r>
              <a:rPr lang="nl-NL" dirty="0" err="1"/>
              <a:t>lasting</a:t>
            </a:r>
            <a:r>
              <a:rPr lang="nl-NL" dirty="0"/>
              <a:t> </a:t>
            </a:r>
            <a:r>
              <a:rPr lang="nl-NL" dirty="0" err="1"/>
              <a:t>effects</a:t>
            </a:r>
            <a:r>
              <a:rPr lang="nl-NL" dirty="0"/>
              <a:t> </a:t>
            </a:r>
            <a:r>
              <a:rPr lang="nl-NL" dirty="0" err="1"/>
              <a:t>disturbing</a:t>
            </a:r>
            <a:r>
              <a:rPr lang="nl-NL" dirty="0"/>
              <a:t> </a:t>
            </a:r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relationships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Dependent</a:t>
            </a:r>
            <a:r>
              <a:rPr lang="nl-NL" dirty="0"/>
              <a:t> </a:t>
            </a:r>
            <a:r>
              <a:rPr lang="nl-NL" dirty="0" err="1"/>
              <a:t>upon</a:t>
            </a:r>
            <a:r>
              <a:rPr lang="nl-NL" dirty="0"/>
              <a:t> </a:t>
            </a:r>
            <a:r>
              <a:rPr lang="nl-NL" dirty="0" err="1"/>
              <a:t>familiarity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Finding</a:t>
            </a:r>
            <a:r>
              <a:rPr lang="nl-NL" dirty="0"/>
              <a:t> of / </a:t>
            </a:r>
            <a:r>
              <a:rPr lang="nl-NL" dirty="0" err="1"/>
              <a:t>recognizing</a:t>
            </a:r>
            <a:r>
              <a:rPr lang="nl-NL" dirty="0"/>
              <a:t> </a:t>
            </a:r>
            <a:r>
              <a:rPr lang="nl-NL" dirty="0" err="1"/>
              <a:t>connection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8945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C304C-1E6B-478D-ADF1-A08C03011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err="1"/>
              <a:t>Social</a:t>
            </a:r>
            <a:r>
              <a:rPr lang="nl-NL" sz="4000" dirty="0"/>
              <a:t> </a:t>
            </a:r>
            <a:r>
              <a:rPr lang="nl-NL" sz="4000" dirty="0" err="1"/>
              <a:t>cognition</a:t>
            </a:r>
            <a:endParaRPr lang="nl-NL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FC603F-7F76-4090-8521-C924C61EE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10515600" cy="4705972"/>
          </a:xfrm>
        </p:spPr>
        <p:txBody>
          <a:bodyPr>
            <a:normAutofit lnSpcReduction="10000"/>
          </a:bodyPr>
          <a:lstStyle/>
          <a:p>
            <a:r>
              <a:rPr lang="nl-NL" dirty="0"/>
              <a:t>automatic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implicit</a:t>
            </a:r>
            <a:r>
              <a:rPr lang="nl-NL" dirty="0"/>
              <a:t> </a:t>
            </a:r>
          </a:p>
          <a:p>
            <a:r>
              <a:rPr lang="nl-NL" dirty="0" err="1"/>
              <a:t>learning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observation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places</a:t>
            </a:r>
            <a:r>
              <a:rPr lang="nl-NL" dirty="0"/>
              <a:t>, </a:t>
            </a:r>
            <a:r>
              <a:rPr lang="nl-NL" dirty="0" err="1"/>
              <a:t>objects</a:t>
            </a:r>
            <a:r>
              <a:rPr lang="nl-NL" dirty="0"/>
              <a:t>, actions, </a:t>
            </a:r>
            <a:r>
              <a:rPr lang="nl-NL" dirty="0" err="1"/>
              <a:t>agents</a:t>
            </a:r>
            <a:endParaRPr lang="nl-NL" dirty="0"/>
          </a:p>
          <a:p>
            <a:r>
              <a:rPr lang="en-US" dirty="0"/>
              <a:t>[secondary-process emotions (learning via basal ganglia)] </a:t>
            </a:r>
            <a:r>
              <a:rPr lang="nl-NL" dirty="0"/>
              <a:t>(</a:t>
            </a:r>
            <a:r>
              <a:rPr lang="nl-NL" dirty="0" err="1"/>
              <a:t>neural</a:t>
            </a:r>
            <a:r>
              <a:rPr lang="nl-NL" dirty="0"/>
              <a:t>) </a:t>
            </a:r>
            <a:r>
              <a:rPr lang="nl-NL" dirty="0" err="1"/>
              <a:t>mechanisms</a:t>
            </a:r>
            <a:r>
              <a:rPr lang="nl-NL" dirty="0"/>
              <a:t>: </a:t>
            </a:r>
            <a:r>
              <a:rPr lang="nl-NL" dirty="0" err="1"/>
              <a:t>association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, </a:t>
            </a:r>
            <a:r>
              <a:rPr lang="nl-NL" dirty="0" err="1"/>
              <a:t>gaze</a:t>
            </a:r>
            <a:r>
              <a:rPr lang="nl-NL" dirty="0"/>
              <a:t> </a:t>
            </a:r>
            <a:r>
              <a:rPr lang="nl-NL" dirty="0" err="1"/>
              <a:t>following</a:t>
            </a:r>
            <a:r>
              <a:rPr lang="nl-NL" dirty="0"/>
              <a:t>, </a:t>
            </a:r>
            <a:r>
              <a:rPr lang="nl-NL" dirty="0" err="1"/>
              <a:t>mirroring</a:t>
            </a:r>
            <a:r>
              <a:rPr lang="nl-NL" dirty="0"/>
              <a:t>, </a:t>
            </a:r>
            <a:r>
              <a:rPr lang="nl-NL" dirty="0" err="1"/>
              <a:t>reward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Benefits: survival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self</a:t>
            </a:r>
            <a:r>
              <a:rPr lang="nl-NL" dirty="0"/>
              <a:t>-interest </a:t>
            </a:r>
            <a:r>
              <a:rPr lang="nl-NL" dirty="0" err="1"/>
              <a:t>copying</a:t>
            </a:r>
            <a:r>
              <a:rPr lang="nl-NL" dirty="0"/>
              <a:t>, p</a:t>
            </a:r>
            <a:r>
              <a:rPr lang="en-US" dirty="0" err="1"/>
              <a:t>rosocial</a:t>
            </a:r>
            <a:r>
              <a:rPr lang="en-US" dirty="0"/>
              <a:t> effects of copying, a</a:t>
            </a:r>
            <a:r>
              <a:rPr lang="nl-NL" dirty="0" err="1"/>
              <a:t>lignment</a:t>
            </a:r>
            <a:r>
              <a:rPr lang="nl-NL" dirty="0"/>
              <a:t>, </a:t>
            </a:r>
            <a:r>
              <a:rPr lang="nl-NL" dirty="0" err="1"/>
              <a:t>group</a:t>
            </a:r>
            <a:r>
              <a:rPr lang="nl-NL" dirty="0"/>
              <a:t> </a:t>
            </a:r>
            <a:r>
              <a:rPr lang="nl-NL" dirty="0" err="1"/>
              <a:t>decisions</a:t>
            </a:r>
            <a:r>
              <a:rPr lang="nl-NL" dirty="0"/>
              <a:t>, </a:t>
            </a:r>
            <a:r>
              <a:rPr lang="nl-NL" dirty="0" err="1"/>
              <a:t>group</a:t>
            </a:r>
            <a:r>
              <a:rPr lang="nl-NL" dirty="0"/>
              <a:t> </a:t>
            </a:r>
            <a:r>
              <a:rPr lang="nl-NL" dirty="0" err="1"/>
              <a:t>identity</a:t>
            </a:r>
            <a:r>
              <a:rPr lang="nl-NL" dirty="0"/>
              <a:t>, </a:t>
            </a:r>
            <a:r>
              <a:rPr lang="nl-NL" i="1" dirty="0" err="1"/>
              <a:t>belonging</a:t>
            </a:r>
            <a:endParaRPr lang="nl-NL" i="1" dirty="0"/>
          </a:p>
          <a:p>
            <a:endParaRPr lang="nl-NL" dirty="0"/>
          </a:p>
          <a:p>
            <a:r>
              <a:rPr lang="nl-NL" sz="4000" dirty="0" err="1"/>
              <a:t>Resiliency</a:t>
            </a:r>
            <a:r>
              <a:rPr lang="nl-NL" sz="4000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9248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74201-6099-47FF-A0E3-F0916A3A3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exclusion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59BB48-C8C1-4D10-AC42-3D91B7D2B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Falling</a:t>
            </a:r>
            <a:r>
              <a:rPr lang="nl-NL" dirty="0"/>
              <a:t> out of </a:t>
            </a:r>
            <a:r>
              <a:rPr lang="nl-NL" dirty="0" err="1"/>
              <a:t>the</a:t>
            </a:r>
            <a:r>
              <a:rPr lang="nl-NL" dirty="0"/>
              <a:t> (dominant) </a:t>
            </a:r>
            <a:r>
              <a:rPr lang="nl-NL" dirty="0" err="1"/>
              <a:t>group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Strong (</a:t>
            </a:r>
            <a:r>
              <a:rPr lang="nl-NL" dirty="0" err="1"/>
              <a:t>evolutionairy</a:t>
            </a:r>
            <a:r>
              <a:rPr lang="nl-NL" dirty="0"/>
              <a:t>!) </a:t>
            </a:r>
            <a:r>
              <a:rPr lang="nl-NL" dirty="0" err="1"/>
              <a:t>consequences</a:t>
            </a:r>
            <a:r>
              <a:rPr lang="nl-NL" dirty="0"/>
              <a:t>: life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death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Normal</a:t>
            </a:r>
            <a:r>
              <a:rPr lang="nl-NL" dirty="0"/>
              <a:t>, order 		</a:t>
            </a:r>
            <a:r>
              <a:rPr lang="nl-NL" dirty="0" err="1"/>
              <a:t>Disordered</a:t>
            </a:r>
            <a:r>
              <a:rPr lang="nl-NL" dirty="0"/>
              <a:t> 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	</a:t>
            </a:r>
            <a:r>
              <a:rPr lang="nl-NL" dirty="0" err="1"/>
              <a:t>Discrimination</a:t>
            </a:r>
            <a:r>
              <a:rPr lang="nl-NL" dirty="0"/>
              <a:t> 	</a:t>
            </a:r>
            <a:r>
              <a:rPr lang="nl-NL" dirty="0" err="1"/>
              <a:t>Persecution</a:t>
            </a:r>
            <a:r>
              <a:rPr lang="nl-NL" dirty="0"/>
              <a:t> 		</a:t>
            </a:r>
            <a:r>
              <a:rPr lang="nl-NL" dirty="0" err="1"/>
              <a:t>Annihilation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i="1" dirty="0" err="1"/>
              <a:t>Only</a:t>
            </a:r>
            <a:r>
              <a:rPr lang="nl-NL" i="1" dirty="0"/>
              <a:t> </a:t>
            </a:r>
            <a:r>
              <a:rPr lang="nl-NL" i="1" dirty="0" err="1"/>
              <a:t>the</a:t>
            </a:r>
            <a:r>
              <a:rPr lang="nl-NL" i="1" dirty="0"/>
              <a:t> </a:t>
            </a:r>
            <a:r>
              <a:rPr lang="nl-NL" i="1" dirty="0" err="1"/>
              <a:t>idea</a:t>
            </a:r>
            <a:r>
              <a:rPr lang="nl-NL" i="1" dirty="0"/>
              <a:t> of </a:t>
            </a:r>
            <a:r>
              <a:rPr lang="nl-NL" i="1" dirty="0" err="1"/>
              <a:t>being</a:t>
            </a:r>
            <a:r>
              <a:rPr lang="nl-NL" i="1" dirty="0"/>
              <a:t> </a:t>
            </a:r>
            <a:r>
              <a:rPr lang="nl-NL" i="1" dirty="0" err="1"/>
              <a:t>discriminated</a:t>
            </a:r>
            <a:r>
              <a:rPr lang="nl-NL" i="1" dirty="0"/>
              <a:t> </a:t>
            </a:r>
            <a:r>
              <a:rPr lang="nl-NL" i="1" dirty="0" err="1"/>
              <a:t>against</a:t>
            </a:r>
            <a:r>
              <a:rPr lang="nl-NL" i="1" dirty="0"/>
              <a:t>, </a:t>
            </a:r>
            <a:r>
              <a:rPr lang="nl-NL" i="1" dirty="0" err="1"/>
              <a:t>to</a:t>
            </a:r>
            <a:r>
              <a:rPr lang="nl-NL" i="1" dirty="0"/>
              <a:t> </a:t>
            </a:r>
            <a:r>
              <a:rPr lang="nl-NL" i="1" dirty="0" err="1"/>
              <a:t>be</a:t>
            </a:r>
            <a:r>
              <a:rPr lang="nl-NL" i="1" dirty="0"/>
              <a:t> </a:t>
            </a:r>
            <a:r>
              <a:rPr lang="nl-NL" i="1" dirty="0" err="1"/>
              <a:t>socially</a:t>
            </a:r>
            <a:r>
              <a:rPr lang="nl-NL" i="1" dirty="0"/>
              <a:t> </a:t>
            </a:r>
            <a:r>
              <a:rPr lang="nl-NL" i="1" dirty="0" err="1"/>
              <a:t>excluded</a:t>
            </a:r>
            <a:r>
              <a:rPr lang="nl-NL" i="1" dirty="0"/>
              <a:t>…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2287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F44081E-E851-4BB3-96AB-DA8C1771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nl-NL" dirty="0" err="1">
                <a:solidFill>
                  <a:prstClr val="black"/>
                </a:solidFill>
              </a:rPr>
              <a:t>Discussion</a:t>
            </a:r>
            <a:r>
              <a:rPr lang="nl-NL" dirty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41B164B-6802-43B0-A636-BFB8634E3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13" y="1371600"/>
            <a:ext cx="11194774" cy="52604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Lack of possibilities to integrate, of connecting available </a:t>
            </a:r>
            <a:r>
              <a:rPr lang="en-US" dirty="0" err="1"/>
              <a:t>envelopmental</a:t>
            </a:r>
            <a:r>
              <a:rPr lang="en-US" dirty="0"/>
              <a:t> structures to living conditions means </a:t>
            </a:r>
          </a:p>
          <a:p>
            <a:pPr marL="0" indent="0">
              <a:buNone/>
            </a:pPr>
            <a:r>
              <a:rPr lang="en-US" dirty="0"/>
              <a:t>		stimulus hypersensitivity and/or </a:t>
            </a:r>
            <a:r>
              <a:rPr lang="en-US" dirty="0" err="1"/>
              <a:t>vulnerabilty</a:t>
            </a:r>
            <a:r>
              <a:rPr lang="en-US" dirty="0"/>
              <a:t> to stress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24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4896B-223E-4C74-AD57-AAC760DA0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transitions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AD2228-172E-4950-B6B7-07B89D381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613"/>
            <a:ext cx="10515600" cy="47053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e.g.</a:t>
            </a:r>
          </a:p>
          <a:p>
            <a:r>
              <a:rPr lang="en-US" dirty="0"/>
              <a:t>Sensorimotor, physical layer	 problems with sensorimotor 							integration /epigenetic vulnerability to 					stress/language development</a:t>
            </a:r>
          </a:p>
          <a:p>
            <a:r>
              <a:rPr lang="en-US" dirty="0"/>
              <a:t>Caretaker layer 			lack of holding, containing, protecting</a:t>
            </a:r>
          </a:p>
          <a:p>
            <a:r>
              <a:rPr lang="en-US" dirty="0"/>
              <a:t>Community layer			educational possibilities, exclusion, 						discrimination </a:t>
            </a:r>
          </a:p>
          <a:p>
            <a:r>
              <a:rPr lang="en-US" dirty="0"/>
              <a:t>Societal layer 			unemployment, poor housing, limited 					access to care</a:t>
            </a:r>
          </a:p>
          <a:p>
            <a:r>
              <a:rPr lang="en-US" dirty="0"/>
              <a:t>Environmental layer 		from rural to city life, from mountains 					to sea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81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1DBB8-AF6F-4102-B0E6-DECC9CBBF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>
                <a:solidFill>
                  <a:prstClr val="black"/>
                </a:solidFill>
              </a:rPr>
              <a:t>Discussion</a:t>
            </a:r>
            <a:r>
              <a:rPr lang="nl-NL" dirty="0">
                <a:solidFill>
                  <a:prstClr val="black"/>
                </a:solidFill>
              </a:rPr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0B42E3-92DC-4712-9927-275CF1E31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l-NL" sz="3200" dirty="0"/>
          </a:p>
          <a:p>
            <a:pPr marL="0" indent="0" algn="ctr">
              <a:buNone/>
            </a:pPr>
            <a:r>
              <a:rPr lang="nl-NL" sz="3200" dirty="0"/>
              <a:t>links </a:t>
            </a:r>
            <a:r>
              <a:rPr lang="nl-NL" sz="3200" dirty="0" err="1"/>
              <a:t>to</a:t>
            </a:r>
            <a:r>
              <a:rPr lang="nl-NL" sz="3200" dirty="0"/>
              <a:t> TED-like </a:t>
            </a:r>
            <a:r>
              <a:rPr lang="nl-NL" sz="3200" dirty="0" err="1"/>
              <a:t>presentation</a:t>
            </a:r>
            <a:r>
              <a:rPr lang="nl-NL" sz="3200" dirty="0"/>
              <a:t> </a:t>
            </a:r>
            <a:r>
              <a:rPr lang="nl-NL" u="sng" dirty="0">
                <a:hlinkClick r:id="rId2"/>
              </a:rPr>
              <a:t>https://vimeo.com/347264957/71eaf8fb63</a:t>
            </a:r>
            <a:endParaRPr lang="nl-NL" sz="3200" dirty="0"/>
          </a:p>
          <a:p>
            <a:pPr marL="0" indent="0" algn="ctr">
              <a:buNone/>
            </a:pPr>
            <a:endParaRPr lang="nl-NL" sz="3200" dirty="0"/>
          </a:p>
          <a:p>
            <a:pPr marL="0" indent="0" algn="ctr">
              <a:buNone/>
            </a:pPr>
            <a:r>
              <a:rPr lang="nl-NL" sz="3200" dirty="0"/>
              <a:t>Relevant recent </a:t>
            </a:r>
            <a:r>
              <a:rPr lang="en-US" sz="3200" dirty="0"/>
              <a:t>literature</a:t>
            </a:r>
            <a:r>
              <a:rPr lang="nl-NL" sz="3200" dirty="0"/>
              <a:t> </a:t>
            </a:r>
          </a:p>
          <a:p>
            <a:pPr marL="0" indent="0" algn="ctr">
              <a:buNone/>
            </a:pPr>
            <a:r>
              <a:rPr lang="nl-NL" sz="3200" dirty="0">
                <a:hlinkClick r:id="rId3"/>
              </a:rPr>
              <a:t>kouratovsky@gmail.com</a:t>
            </a:r>
            <a:r>
              <a:rPr lang="nl-NL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010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F372C-542F-4897-9C6B-FEB36760B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5FC4E6-B9B6-47BD-B73A-B45F2520D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Drive and background: clinical, ‘transcultural’ psychiatry, children, adolescents, and adults</a:t>
            </a:r>
          </a:p>
          <a:p>
            <a:pPr marL="0" indent="0">
              <a:buNone/>
            </a:pPr>
            <a:r>
              <a:rPr lang="en-US" dirty="0"/>
              <a:t>What are the effects of migration and culture as seen from developmental psychopathology?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18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1974AF-7845-4FB2-86F2-525FF3BEA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prstClr val="black"/>
                </a:solidFill>
              </a:rPr>
              <a:t>Why</a:t>
            </a:r>
            <a:r>
              <a:rPr lang="nl-NL" dirty="0">
                <a:solidFill>
                  <a:prstClr val="black"/>
                </a:solidFill>
              </a:rPr>
              <a:t> </a:t>
            </a:r>
            <a:r>
              <a:rPr lang="nl-NL" dirty="0" err="1">
                <a:solidFill>
                  <a:prstClr val="black"/>
                </a:solidFill>
              </a:rPr>
              <a:t>this</a:t>
            </a:r>
            <a:r>
              <a:rPr lang="nl-NL" dirty="0">
                <a:solidFill>
                  <a:prstClr val="black"/>
                </a:solidFill>
              </a:rPr>
              <a:t> </a:t>
            </a:r>
            <a:r>
              <a:rPr lang="nl-NL" dirty="0" err="1">
                <a:solidFill>
                  <a:prstClr val="black"/>
                </a:solidFill>
              </a:rPr>
              <a:t>vulnerabilty</a:t>
            </a:r>
            <a:r>
              <a:rPr lang="nl-NL" dirty="0">
                <a:solidFill>
                  <a:prstClr val="black"/>
                </a:solidFill>
              </a:rPr>
              <a:t> </a:t>
            </a:r>
            <a:r>
              <a:rPr lang="nl-NL" dirty="0" err="1">
                <a:solidFill>
                  <a:prstClr val="black"/>
                </a:solidFill>
              </a:rPr>
              <a:t>to</a:t>
            </a:r>
            <a:r>
              <a:rPr lang="nl-NL" dirty="0">
                <a:solidFill>
                  <a:prstClr val="black"/>
                </a:solidFill>
              </a:rPr>
              <a:t> </a:t>
            </a:r>
            <a:r>
              <a:rPr lang="nl-NL" dirty="0" err="1">
                <a:solidFill>
                  <a:prstClr val="black"/>
                </a:solidFill>
              </a:rPr>
              <a:t>psychosis</a:t>
            </a:r>
            <a:r>
              <a:rPr lang="nl-NL" dirty="0">
                <a:solidFill>
                  <a:prstClr val="black"/>
                </a:solidFill>
              </a:rPr>
              <a:t>?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069179-7E6B-465D-9C6A-D1596BAB8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Main answers of this conference</a:t>
            </a:r>
          </a:p>
          <a:p>
            <a:r>
              <a:rPr lang="en-US" dirty="0"/>
              <a:t>(intergenerational) trauma</a:t>
            </a:r>
          </a:p>
          <a:p>
            <a:r>
              <a:rPr lang="en-US" dirty="0"/>
              <a:t>Social and cultural exclusion</a:t>
            </a:r>
          </a:p>
          <a:p>
            <a:r>
              <a:rPr lang="en-US" dirty="0"/>
              <a:t>Societal and institutional neglect</a:t>
            </a:r>
          </a:p>
          <a:p>
            <a:r>
              <a:rPr lang="en-US" dirty="0"/>
              <a:t>Cultural barriers, ways of understanding  </a:t>
            </a:r>
          </a:p>
          <a:p>
            <a:r>
              <a:rPr lang="en-US" dirty="0"/>
              <a:t>Psychiatric power /alienating structures </a:t>
            </a:r>
          </a:p>
          <a:p>
            <a:r>
              <a:rPr lang="en-US" dirty="0"/>
              <a:t>Lack of social cohesion--individual isolation – city life</a:t>
            </a:r>
          </a:p>
          <a:p>
            <a:r>
              <a:rPr lang="en-US" dirty="0"/>
              <a:t>Epigenetic vulnerability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22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04D16-CFFE-4F19-9C8D-6C8B7479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presentation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BD9337-5B7D-43C8-BB25-3C7A98D4E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730"/>
            <a:ext cx="10515600" cy="50881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Special leads:</a:t>
            </a:r>
          </a:p>
          <a:p>
            <a:r>
              <a:rPr lang="en-US" dirty="0"/>
              <a:t>ASS, developmental language disorders and sensorimotor integration</a:t>
            </a:r>
          </a:p>
          <a:p>
            <a:r>
              <a:rPr lang="en-US" dirty="0"/>
              <a:t>Hypersensitivity, vulnerability, and psychosis proneness (‘ schizophrenia’ ) (The neurodevelopmental hypothesis of ..)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combined effects of stress on epigenesis, neurodevelopment, infant mental health, as well as on social identity formation and the effects of mixed cultural backgrounds, migration and trauma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Hypothesis: </a:t>
            </a:r>
          </a:p>
          <a:p>
            <a:pPr marL="0" indent="0">
              <a:buNone/>
            </a:pPr>
            <a:r>
              <a:rPr lang="en-US" dirty="0"/>
              <a:t>=&gt; Lack of envelopment </a:t>
            </a:r>
          </a:p>
          <a:p>
            <a:pPr marL="0" indent="0">
              <a:buNone/>
            </a:pPr>
            <a:r>
              <a:rPr lang="en-US" dirty="0"/>
              <a:t>Envelopment: means of buffering stress, of integrating inside and outside</a:t>
            </a:r>
          </a:p>
        </p:txBody>
      </p:sp>
    </p:spTree>
    <p:extLst>
      <p:ext uri="{BB962C8B-B14F-4D97-AF65-F5344CB8AC3E}">
        <p14:creationId xmlns:p14="http://schemas.microsoft.com/office/powerpoint/2010/main" val="36075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B62CB-A30F-494B-B4CD-32CC7DED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err="1"/>
              <a:t>Outline</a:t>
            </a:r>
            <a:r>
              <a:rPr lang="nl-NL" sz="4000" dirty="0"/>
              <a:t> </a:t>
            </a:r>
            <a:r>
              <a:rPr lang="nl-NL" sz="4000" dirty="0" err="1">
                <a:solidFill>
                  <a:prstClr val="black"/>
                </a:solidFill>
              </a:rPr>
              <a:t>presentation</a:t>
            </a:r>
            <a:endParaRPr lang="nl-NL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BC6016-13F2-4BE6-9D36-44F67C965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dirty="0" err="1">
                <a:solidFill>
                  <a:prstClr val="black"/>
                </a:solidFill>
              </a:rPr>
              <a:t>Envelopment</a:t>
            </a:r>
            <a:r>
              <a:rPr lang="nl-NL" dirty="0">
                <a:solidFill>
                  <a:prstClr val="black"/>
                </a:solidFill>
              </a:rPr>
              <a:t> </a:t>
            </a:r>
            <a:r>
              <a:rPr lang="nl-NL" dirty="0" err="1">
                <a:solidFill>
                  <a:prstClr val="black"/>
                </a:solidFill>
              </a:rPr>
              <a:t>and</a:t>
            </a:r>
            <a:r>
              <a:rPr lang="nl-NL" dirty="0">
                <a:solidFill>
                  <a:prstClr val="black"/>
                </a:solidFill>
              </a:rPr>
              <a:t> stress </a:t>
            </a:r>
          </a:p>
          <a:p>
            <a:pPr marL="514350" lvl="0" indent="-514350">
              <a:buAutoNum type="arabicPeriod"/>
            </a:pPr>
            <a:r>
              <a:rPr lang="nl-NL" dirty="0">
                <a:solidFill>
                  <a:prstClr val="black"/>
                </a:solidFill>
              </a:rPr>
              <a:t>Basic </a:t>
            </a:r>
            <a:r>
              <a:rPr lang="nl-NL" dirty="0" err="1">
                <a:solidFill>
                  <a:prstClr val="black"/>
                </a:solidFill>
              </a:rPr>
              <a:t>processes</a:t>
            </a:r>
            <a:r>
              <a:rPr lang="nl-NL" dirty="0">
                <a:solidFill>
                  <a:prstClr val="black"/>
                </a:solidFill>
              </a:rPr>
              <a:t>:</a:t>
            </a:r>
          </a:p>
          <a:p>
            <a:pPr lvl="2"/>
            <a:r>
              <a:rPr lang="nl-NL" sz="2400" dirty="0">
                <a:solidFill>
                  <a:prstClr val="black"/>
                </a:solidFill>
              </a:rPr>
              <a:t>Genetics </a:t>
            </a:r>
            <a:r>
              <a:rPr lang="nl-NL" sz="2400" dirty="0" err="1">
                <a:solidFill>
                  <a:prstClr val="black"/>
                </a:solidFill>
              </a:rPr>
              <a:t>and</a:t>
            </a:r>
            <a:r>
              <a:rPr lang="nl-NL" sz="2400" dirty="0">
                <a:solidFill>
                  <a:prstClr val="black"/>
                </a:solidFill>
              </a:rPr>
              <a:t> </a:t>
            </a:r>
            <a:r>
              <a:rPr lang="nl-NL" sz="2400" dirty="0" err="1">
                <a:solidFill>
                  <a:prstClr val="black"/>
                </a:solidFill>
              </a:rPr>
              <a:t>epigenetics</a:t>
            </a:r>
            <a:endParaRPr lang="nl-NL" sz="2400" dirty="0">
              <a:solidFill>
                <a:prstClr val="black"/>
              </a:solidFill>
            </a:endParaRPr>
          </a:p>
          <a:p>
            <a:pPr lvl="2"/>
            <a:r>
              <a:rPr lang="nl-NL" sz="2400" dirty="0" err="1">
                <a:solidFill>
                  <a:prstClr val="black"/>
                </a:solidFill>
              </a:rPr>
              <a:t>Neuronal</a:t>
            </a:r>
            <a:r>
              <a:rPr lang="nl-NL" sz="2400" dirty="0">
                <a:solidFill>
                  <a:prstClr val="black"/>
                </a:solidFill>
              </a:rPr>
              <a:t> development </a:t>
            </a:r>
            <a:r>
              <a:rPr lang="nl-NL" sz="2400" dirty="0" err="1">
                <a:solidFill>
                  <a:prstClr val="black"/>
                </a:solidFill>
              </a:rPr>
              <a:t>and</a:t>
            </a:r>
            <a:r>
              <a:rPr lang="nl-NL" sz="2400" dirty="0">
                <a:solidFill>
                  <a:prstClr val="black"/>
                </a:solidFill>
              </a:rPr>
              <a:t> </a:t>
            </a:r>
            <a:r>
              <a:rPr lang="nl-NL" sz="2400" dirty="0" err="1">
                <a:solidFill>
                  <a:prstClr val="black"/>
                </a:solidFill>
              </a:rPr>
              <a:t>workings</a:t>
            </a:r>
            <a:endParaRPr lang="nl-NL" sz="2400" dirty="0">
              <a:solidFill>
                <a:prstClr val="black"/>
              </a:solidFill>
            </a:endParaRPr>
          </a:p>
          <a:p>
            <a:pPr lvl="2"/>
            <a:r>
              <a:rPr lang="nl-NL" sz="2400" dirty="0" err="1">
                <a:solidFill>
                  <a:prstClr val="black"/>
                </a:solidFill>
              </a:rPr>
              <a:t>Developmental</a:t>
            </a:r>
            <a:r>
              <a:rPr lang="nl-NL" sz="2400" dirty="0">
                <a:solidFill>
                  <a:prstClr val="black"/>
                </a:solidFill>
              </a:rPr>
              <a:t> </a:t>
            </a:r>
            <a:r>
              <a:rPr lang="nl-NL" sz="2400" dirty="0" err="1">
                <a:solidFill>
                  <a:prstClr val="black"/>
                </a:solidFill>
              </a:rPr>
              <a:t>psychobiology</a:t>
            </a:r>
            <a:endParaRPr lang="nl-NL" dirty="0">
              <a:solidFill>
                <a:prstClr val="black"/>
              </a:solidFill>
            </a:endParaRPr>
          </a:p>
          <a:p>
            <a:pPr marL="514350" lvl="0" indent="-514350">
              <a:buAutoNum type="arabicPeriod"/>
            </a:pPr>
            <a:r>
              <a:rPr lang="nl-NL" dirty="0">
                <a:solidFill>
                  <a:prstClr val="black"/>
                </a:solidFill>
              </a:rPr>
              <a:t>Group </a:t>
            </a:r>
            <a:r>
              <a:rPr lang="nl-NL" dirty="0" err="1">
                <a:solidFill>
                  <a:prstClr val="black"/>
                </a:solidFill>
              </a:rPr>
              <a:t>processes</a:t>
            </a:r>
            <a:endParaRPr lang="nl-NL" dirty="0">
              <a:solidFill>
                <a:prstClr val="black"/>
              </a:solidFill>
            </a:endParaRPr>
          </a:p>
          <a:p>
            <a:pPr lvl="2"/>
            <a:r>
              <a:rPr lang="nl-NL" sz="2400" dirty="0" err="1">
                <a:solidFill>
                  <a:prstClr val="black"/>
                </a:solidFill>
              </a:rPr>
              <a:t>Social</a:t>
            </a:r>
            <a:r>
              <a:rPr lang="nl-NL" sz="2400" dirty="0">
                <a:solidFill>
                  <a:prstClr val="black"/>
                </a:solidFill>
              </a:rPr>
              <a:t> </a:t>
            </a:r>
            <a:r>
              <a:rPr lang="nl-NL" sz="2400" dirty="0" err="1">
                <a:solidFill>
                  <a:prstClr val="black"/>
                </a:solidFill>
              </a:rPr>
              <a:t>cognition</a:t>
            </a:r>
            <a:endParaRPr lang="nl-NL" sz="2400" dirty="0">
              <a:solidFill>
                <a:prstClr val="black"/>
              </a:solidFill>
            </a:endParaRPr>
          </a:p>
          <a:p>
            <a:pPr lvl="2"/>
            <a:r>
              <a:rPr lang="nl-NL" sz="2400" dirty="0" err="1">
                <a:solidFill>
                  <a:prstClr val="black"/>
                </a:solidFill>
              </a:rPr>
              <a:t>Social</a:t>
            </a:r>
            <a:r>
              <a:rPr lang="nl-NL" sz="2400" dirty="0">
                <a:solidFill>
                  <a:prstClr val="black"/>
                </a:solidFill>
              </a:rPr>
              <a:t> </a:t>
            </a:r>
            <a:r>
              <a:rPr lang="nl-NL" sz="2400" dirty="0" err="1">
                <a:solidFill>
                  <a:prstClr val="black"/>
                </a:solidFill>
              </a:rPr>
              <a:t>exclusion</a:t>
            </a:r>
            <a:endParaRPr lang="nl-NL" sz="2400" dirty="0">
              <a:solidFill>
                <a:prstClr val="black"/>
              </a:solidFill>
            </a:endParaRPr>
          </a:p>
          <a:p>
            <a:pPr lvl="2"/>
            <a:r>
              <a:rPr lang="nl-NL" sz="2400" dirty="0">
                <a:solidFill>
                  <a:prstClr val="black"/>
                </a:solidFill>
              </a:rPr>
              <a:t>First </a:t>
            </a:r>
            <a:r>
              <a:rPr lang="nl-NL" sz="2400" dirty="0" err="1">
                <a:solidFill>
                  <a:prstClr val="black"/>
                </a:solidFill>
              </a:rPr>
              <a:t>impressions</a:t>
            </a:r>
            <a:endParaRPr lang="nl-NL" sz="2400" dirty="0">
              <a:solidFill>
                <a:prstClr val="black"/>
              </a:solidFill>
            </a:endParaRPr>
          </a:p>
          <a:p>
            <a:pPr marL="514350" lvl="0" indent="-514350">
              <a:buAutoNum type="arabicPeriod"/>
            </a:pPr>
            <a:r>
              <a:rPr lang="nl-NL" dirty="0" err="1">
                <a:solidFill>
                  <a:prstClr val="black"/>
                </a:solidFill>
              </a:rPr>
              <a:t>Discussion</a:t>
            </a:r>
            <a:r>
              <a:rPr lang="nl-NL" dirty="0">
                <a:solidFill>
                  <a:prstClr val="black"/>
                </a:solidFill>
              </a:rPr>
              <a:t> </a:t>
            </a:r>
          </a:p>
          <a:p>
            <a:pPr marL="514350" lvl="0" indent="-514350">
              <a:buAutoNum type="arabicPeriod"/>
            </a:pPr>
            <a:endParaRPr lang="nl-NL" dirty="0">
              <a:solidFill>
                <a:prstClr val="black"/>
              </a:solidFill>
            </a:endParaRPr>
          </a:p>
          <a:p>
            <a:pPr marL="514350" lvl="0" indent="-514350">
              <a:buAutoNum type="arabicPeriod"/>
            </a:pPr>
            <a:endParaRPr lang="nl-NL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836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BD287-8EF2-4043-8268-A1F8E47E4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Stress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envelopment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F841C7-0399-4FF1-A5FF-642DF3B5F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1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228236" cy="1160457"/>
          </a:xfrm>
        </p:spPr>
        <p:txBody>
          <a:bodyPr/>
          <a:lstStyle/>
          <a:p>
            <a:r>
              <a:rPr lang="nl-NL" dirty="0" err="1"/>
              <a:t>Envelopment</a:t>
            </a:r>
            <a:r>
              <a:rPr lang="nl-NL" dirty="0"/>
              <a:t>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106" y="1816109"/>
            <a:ext cx="2964872" cy="29648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978" y="2001352"/>
            <a:ext cx="2882603" cy="405518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9029" y="2001352"/>
            <a:ext cx="2697171" cy="405518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580" y="1816109"/>
            <a:ext cx="2956449" cy="296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30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A42342-5849-4E56-B7A1-BE801923F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enveloped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1508EC-059D-4557-B18A-6C906FB9B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Born in a niche</a:t>
            </a:r>
          </a:p>
          <a:p>
            <a:r>
              <a:rPr lang="en-US" dirty="0"/>
              <a:t>Sounds, smells, tastes, feelings, sights</a:t>
            </a:r>
          </a:p>
          <a:p>
            <a:r>
              <a:rPr lang="en-US" dirty="0"/>
              <a:t>Swaddling as culturally integrating</a:t>
            </a:r>
          </a:p>
          <a:p>
            <a:endParaRPr lang="en-US" dirty="0"/>
          </a:p>
          <a:p>
            <a:r>
              <a:rPr lang="en-US" dirty="0"/>
              <a:t>Name and gender</a:t>
            </a:r>
          </a:p>
          <a:p>
            <a:endParaRPr lang="en-US" dirty="0"/>
          </a:p>
          <a:p>
            <a:r>
              <a:rPr lang="en-US" dirty="0"/>
              <a:t>Pre birth, interactive life in the womb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865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954</Words>
  <Application>Microsoft Office PowerPoint</Application>
  <PresentationFormat>Breedbeeld</PresentationFormat>
  <Paragraphs>216</Paragraphs>
  <Slides>29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Symbol</vt:lpstr>
      <vt:lpstr>Times New Roman</vt:lpstr>
      <vt:lpstr>Wingdings</vt:lpstr>
      <vt:lpstr>Kantoorthema</vt:lpstr>
      <vt:lpstr>1_Kantoorthema</vt:lpstr>
      <vt:lpstr>2_Kantoorthema</vt:lpstr>
      <vt:lpstr>An attempt at integrating: Envelopment</vt:lpstr>
      <vt:lpstr>Intro </vt:lpstr>
      <vt:lpstr> </vt:lpstr>
      <vt:lpstr>Why this vulnerabilty to psychosis?</vt:lpstr>
      <vt:lpstr>This presentation</vt:lpstr>
      <vt:lpstr>Outline presentation</vt:lpstr>
      <vt:lpstr>1. Stress and envelopment</vt:lpstr>
      <vt:lpstr>Envelopment </vt:lpstr>
      <vt:lpstr>Being enveloped</vt:lpstr>
      <vt:lpstr>Being formed</vt:lpstr>
      <vt:lpstr>PowerPoint-presentatie</vt:lpstr>
      <vt:lpstr>Envelopmental layers and critical transitions</vt:lpstr>
      <vt:lpstr>  </vt:lpstr>
      <vt:lpstr>PowerPoint-presentatie</vt:lpstr>
      <vt:lpstr>Stress</vt:lpstr>
      <vt:lpstr>PowerPoint-presentatie</vt:lpstr>
      <vt:lpstr>2. Basic processes</vt:lpstr>
      <vt:lpstr>Neuronal growth</vt:lpstr>
      <vt:lpstr>PowerPoint-presentatie</vt:lpstr>
      <vt:lpstr>PowerPoint-presentatie</vt:lpstr>
      <vt:lpstr>PowerPoint-presentatie</vt:lpstr>
      <vt:lpstr> 3. Group processes </vt:lpstr>
      <vt:lpstr>Culture of the sperm whale</vt:lpstr>
      <vt:lpstr>First impressions</vt:lpstr>
      <vt:lpstr>Social cognition</vt:lpstr>
      <vt:lpstr>Social exclusion </vt:lpstr>
      <vt:lpstr>Discussion </vt:lpstr>
      <vt:lpstr>Critical transitions</vt:lpstr>
      <vt:lpstr>Discussion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gets under your skin</dc:title>
  <dc:creator>Victor Kouratovsky</dc:creator>
  <cp:lastModifiedBy>Victor Kouratovsky</cp:lastModifiedBy>
  <cp:revision>81</cp:revision>
  <dcterms:created xsi:type="dcterms:W3CDTF">2017-10-23T11:12:01Z</dcterms:created>
  <dcterms:modified xsi:type="dcterms:W3CDTF">2019-08-28T09:15:35Z</dcterms:modified>
  <cp:contentStatus/>
</cp:coreProperties>
</file>